
<file path=[Content_Types].xml><?xml version="1.0" encoding="utf-8"?>
<Types xmlns="http://schemas.openxmlformats.org/package/2006/content-types">
  <Default ContentType="image/jpeg" Extension="jpg"/>
  <Default ContentType="application/vnd.openxmlformats-officedocument.vmlDrawing" Extension="vml"/>
  <Default ContentType="application/x-fontdata" Extension="fntdata"/>
  <Default ContentType="image/gif" Extension="gif"/>
  <Default ContentType="application/vnd.openxmlformats-officedocument.oleObject" Extension="bin"/>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oleObject" PartName="/ppt/embeddings/oleObject1.bin"/>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Lst>
  <p:sldSz cy="10287000" cx="18288000"/>
  <p:notesSz cx="6858000" cy="9144000"/>
  <p:embeddedFontLst>
    <p:embeddedFont>
      <p:font typeface="Inter"/>
      <p:regular r:id="rId72"/>
      <p:bold r:id="rId73"/>
      <p:italic r:id="rId74"/>
      <p:boldItalic r:id="rId75"/>
    </p:embeddedFont>
    <p:embeddedFont>
      <p:font typeface="Helvetica Neue"/>
      <p:regular r:id="rId76"/>
      <p:bold r:id="rId77"/>
      <p:italic r:id="rId78"/>
      <p:boldItalic r:id="rId79"/>
    </p:embeddedFont>
    <p:embeddedFont>
      <p:font typeface="Bricolage Grotesque"/>
      <p:regular r:id="rId80"/>
      <p:bold r:id="rId8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82" roundtripDataSignature="AMtx7mjX8ohzD4/L8BI9fBBSmi2aSCwPN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1B90776-9230-4003-8D93-95B9971E2781}">
  <a:tblStyle styleId="{61B90776-9230-4003-8D93-95B9971E278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80" Type="http://schemas.openxmlformats.org/officeDocument/2006/relationships/font" Target="fonts/BricolageGrotesque-regular.fntdata"/><Relationship Id="rId82" Type="http://customschemas.google.com/relationships/presentationmetadata" Target="metadata"/><Relationship Id="rId81" Type="http://schemas.openxmlformats.org/officeDocument/2006/relationships/font" Target="fonts/BricolageGrotesque-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font" Target="fonts/Inter-bold.fntdata"/><Relationship Id="rId72" Type="http://schemas.openxmlformats.org/officeDocument/2006/relationships/font" Target="fonts/Inter-regular.fntdata"/><Relationship Id="rId31" Type="http://schemas.openxmlformats.org/officeDocument/2006/relationships/slide" Target="slides/slide25.xml"/><Relationship Id="rId75" Type="http://schemas.openxmlformats.org/officeDocument/2006/relationships/font" Target="fonts/Inter-boldItalic.fntdata"/><Relationship Id="rId30" Type="http://schemas.openxmlformats.org/officeDocument/2006/relationships/slide" Target="slides/slide24.xml"/><Relationship Id="rId74" Type="http://schemas.openxmlformats.org/officeDocument/2006/relationships/font" Target="fonts/Inter-italic.fntdata"/><Relationship Id="rId33" Type="http://schemas.openxmlformats.org/officeDocument/2006/relationships/slide" Target="slides/slide27.xml"/><Relationship Id="rId77" Type="http://schemas.openxmlformats.org/officeDocument/2006/relationships/font" Target="fonts/HelveticaNeue-bold.fntdata"/><Relationship Id="rId32" Type="http://schemas.openxmlformats.org/officeDocument/2006/relationships/slide" Target="slides/slide26.xml"/><Relationship Id="rId76" Type="http://schemas.openxmlformats.org/officeDocument/2006/relationships/font" Target="fonts/HelveticaNeue-regular.fntdata"/><Relationship Id="rId35" Type="http://schemas.openxmlformats.org/officeDocument/2006/relationships/slide" Target="slides/slide29.xml"/><Relationship Id="rId79" Type="http://schemas.openxmlformats.org/officeDocument/2006/relationships/font" Target="fonts/HelveticaNeue-boldItalic.fntdata"/><Relationship Id="rId34" Type="http://schemas.openxmlformats.org/officeDocument/2006/relationships/slide" Target="slides/slide28.xml"/><Relationship Id="rId78" Type="http://schemas.openxmlformats.org/officeDocument/2006/relationships/font" Target="fonts/HelveticaNeue-italic.fntdata"/><Relationship Id="rId71" Type="http://schemas.openxmlformats.org/officeDocument/2006/relationships/slide" Target="slides/slide65.xml"/><Relationship Id="rId70" Type="http://schemas.openxmlformats.org/officeDocument/2006/relationships/slide" Target="slides/slide64.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slide" Target="slides/slide56.xml"/><Relationship Id="rId61" Type="http://schemas.openxmlformats.org/officeDocument/2006/relationships/slide" Target="slides/slide55.xml"/><Relationship Id="rId20" Type="http://schemas.openxmlformats.org/officeDocument/2006/relationships/slide" Target="slides/slide14.xml"/><Relationship Id="rId64" Type="http://schemas.openxmlformats.org/officeDocument/2006/relationships/slide" Target="slides/slide58.xml"/><Relationship Id="rId63" Type="http://schemas.openxmlformats.org/officeDocument/2006/relationships/slide" Target="slides/slide57.xml"/><Relationship Id="rId22" Type="http://schemas.openxmlformats.org/officeDocument/2006/relationships/slide" Target="slides/slide16.xml"/><Relationship Id="rId66" Type="http://schemas.openxmlformats.org/officeDocument/2006/relationships/slide" Target="slides/slide60.xml"/><Relationship Id="rId21" Type="http://schemas.openxmlformats.org/officeDocument/2006/relationships/slide" Target="slides/slide15.xml"/><Relationship Id="rId65" Type="http://schemas.openxmlformats.org/officeDocument/2006/relationships/slide" Target="slides/slide59.xml"/><Relationship Id="rId24" Type="http://schemas.openxmlformats.org/officeDocument/2006/relationships/slide" Target="slides/slide18.xml"/><Relationship Id="rId68" Type="http://schemas.openxmlformats.org/officeDocument/2006/relationships/slide" Target="slides/slide62.xml"/><Relationship Id="rId23" Type="http://schemas.openxmlformats.org/officeDocument/2006/relationships/slide" Target="slides/slide17.xml"/><Relationship Id="rId67" Type="http://schemas.openxmlformats.org/officeDocument/2006/relationships/slide" Target="slides/slide61.xml"/><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69" Type="http://schemas.openxmlformats.org/officeDocument/2006/relationships/slide" Target="slides/slide63.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8" name="Google Shape;98;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4" name="Google Shape;274;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US"/>
              <a:t>Esaminiamo le diverse forme che può assumere la disinformazione: dalle notizie completamente inventate alle immagini manipolate e ai contenuti falsi. Anche la satira può essere fuorviante se presa fuori contesto. Riconoscere questi tipi di contenuti è il primo passo per combatterli.</a:t>
            </a:r>
            <a:endParaRPr/>
          </a:p>
          <a:p>
            <a:pPr indent="0" lvl="0" marL="158750" rtl="0" algn="l">
              <a:lnSpc>
                <a:spcPct val="100000"/>
              </a:lnSpc>
              <a:spcBef>
                <a:spcPts val="0"/>
              </a:spcBef>
              <a:spcAft>
                <a:spcPts val="0"/>
              </a:spcAft>
              <a:buSzPts val="1100"/>
              <a:buNone/>
            </a:pPr>
            <a:r>
              <a:rPr b="1" lang="en-US"/>
              <a:t>Contenuti inventati</a:t>
            </a:r>
            <a:endParaRPr/>
          </a:p>
          <a:p>
            <a:pPr indent="-298450" lvl="0" marL="457200" rtl="0" algn="l">
              <a:lnSpc>
                <a:spcPct val="100000"/>
              </a:lnSpc>
              <a:spcBef>
                <a:spcPts val="0"/>
              </a:spcBef>
              <a:spcAft>
                <a:spcPts val="0"/>
              </a:spcAft>
              <a:buSzPts val="1100"/>
              <a:buChar char="●"/>
            </a:pPr>
            <a:r>
              <a:rPr b="1" lang="en-US"/>
              <a:t>Esempio:</a:t>
            </a:r>
            <a:endParaRPr/>
          </a:p>
          <a:p>
            <a:pPr indent="-298450" lvl="0" marL="457200" rtl="0" algn="l">
              <a:lnSpc>
                <a:spcPct val="100000"/>
              </a:lnSpc>
              <a:spcBef>
                <a:spcPts val="0"/>
              </a:spcBef>
              <a:spcAft>
                <a:spcPts val="0"/>
              </a:spcAft>
              <a:buSzPts val="1100"/>
              <a:buChar char="●"/>
            </a:pPr>
            <a:r>
              <a:rPr b="1" lang="en-US"/>
              <a:t>"Papa Francesco appoggia Donald Trump come presidente"</a:t>
            </a:r>
            <a:br>
              <a:rPr lang="en-US"/>
            </a:br>
            <a:r>
              <a:rPr lang="en-US"/>
              <a:t>Questa notizia completamente falsa è stata pubblicata da un sito di fake news durante le elezioni presidenziali statunitensi del 2016. Non aveva alcun fondamento nella realtà, ma è diventata virale su Facebook, fuorviando milioni di persone.</a:t>
            </a:r>
            <a:endParaRPr/>
          </a:p>
          <a:p>
            <a:pPr indent="0" lvl="0" marL="158750" rtl="0" algn="l">
              <a:lnSpc>
                <a:spcPct val="100000"/>
              </a:lnSpc>
              <a:spcBef>
                <a:spcPts val="0"/>
              </a:spcBef>
              <a:spcAft>
                <a:spcPts val="0"/>
              </a:spcAft>
              <a:buSzPts val="1100"/>
              <a:buNone/>
            </a:pPr>
            <a:r>
              <a:rPr b="1" lang="en-US"/>
              <a:t>Contenuti manipolati</a:t>
            </a:r>
            <a:endParaRPr/>
          </a:p>
          <a:p>
            <a:pPr indent="0" lvl="0" marL="158750" rtl="0" algn="l">
              <a:lnSpc>
                <a:spcPct val="100000"/>
              </a:lnSpc>
              <a:spcBef>
                <a:spcPts val="0"/>
              </a:spcBef>
              <a:spcAft>
                <a:spcPts val="0"/>
              </a:spcAft>
              <a:buSzPts val="1100"/>
              <a:buNone/>
            </a:pPr>
            <a:r>
              <a:rPr b="1" lang="en-US"/>
              <a:t>Esempio:</a:t>
            </a:r>
            <a:endParaRPr/>
          </a:p>
          <a:p>
            <a:pPr indent="-298450" lvl="0" marL="457200" rtl="0" algn="l">
              <a:lnSpc>
                <a:spcPct val="100000"/>
              </a:lnSpc>
              <a:spcBef>
                <a:spcPts val="0"/>
              </a:spcBef>
              <a:spcAft>
                <a:spcPts val="0"/>
              </a:spcAft>
              <a:buSzPts val="1100"/>
              <a:buChar char="●"/>
            </a:pPr>
            <a:r>
              <a:rPr b="1" lang="en-US"/>
              <a:t>Foto modificata di Emma González, sopravvissuta alla sparatoria di Parkland</a:t>
            </a:r>
            <a:br>
              <a:rPr lang="en-US"/>
            </a:br>
            <a:r>
              <a:rPr lang="en-US"/>
              <a:t>Un video è stato manipolato per mostrare González mentre strappava la Costituzione degli Stati Uniti, quando in realtà stava strappando un bersaglio da tiro come parte di una protesta. La versione manipolata è stata ampiamente condivisa per screditare il suo attivismo </a:t>
            </a:r>
            <a:endParaRPr/>
          </a:p>
          <a:p>
            <a:pPr indent="-228600" lvl="0" marL="457200" rtl="0" algn="l">
              <a:lnSpc>
                <a:spcPct val="100000"/>
              </a:lnSpc>
              <a:spcBef>
                <a:spcPts val="0"/>
              </a:spcBef>
              <a:spcAft>
                <a:spcPts val="0"/>
              </a:spcAft>
              <a:buSzPts val="1100"/>
              <a:buNone/>
            </a:pPr>
            <a:r>
              <a:t/>
            </a:r>
            <a:endParaRPr/>
          </a:p>
          <a:p>
            <a:pPr indent="0" lvl="0" marL="158750" rtl="0" algn="l">
              <a:lnSpc>
                <a:spcPct val="100000"/>
              </a:lnSpc>
              <a:spcBef>
                <a:spcPts val="0"/>
              </a:spcBef>
              <a:spcAft>
                <a:spcPts val="0"/>
              </a:spcAft>
              <a:buSzPts val="1100"/>
              <a:buNone/>
            </a:pPr>
            <a:r>
              <a:rPr b="1" lang="en-US"/>
              <a:t>Contenuti falsi</a:t>
            </a:r>
            <a:endParaRPr/>
          </a:p>
          <a:p>
            <a:pPr indent="0" lvl="0" marL="158750" rtl="0" algn="l">
              <a:lnSpc>
                <a:spcPct val="100000"/>
              </a:lnSpc>
              <a:spcBef>
                <a:spcPts val="0"/>
              </a:spcBef>
              <a:spcAft>
                <a:spcPts val="0"/>
              </a:spcAft>
              <a:buSzPts val="1100"/>
              <a:buNone/>
            </a:pPr>
            <a:r>
              <a:rPr b="1" lang="en-US"/>
              <a:t>Esempio:</a:t>
            </a:r>
            <a:endParaRPr/>
          </a:p>
          <a:p>
            <a:pPr indent="-298450" lvl="0" marL="457200" rtl="0" algn="l">
              <a:lnSpc>
                <a:spcPct val="100000"/>
              </a:lnSpc>
              <a:spcBef>
                <a:spcPts val="0"/>
              </a:spcBef>
              <a:spcAft>
                <a:spcPts val="0"/>
              </a:spcAft>
              <a:buSzPts val="1100"/>
              <a:buChar char="●"/>
            </a:pPr>
            <a:r>
              <a:rPr b="1" lang="en-US"/>
              <a:t>Articolo falso della BBC sul conflitto siriano</a:t>
            </a:r>
            <a:br>
              <a:rPr lang="en-US"/>
            </a:br>
            <a:r>
              <a:rPr lang="en-US"/>
              <a:t>Un sito web ha imitato il marchio e il layout della BBC per pubblicare una notizia falsa sugli attacchi chimici in Siria. L'articolo era stato progettato per sembrare un articolo giornalistico autentico della BBC, inducendo i lettori a credere che fosse vero </a:t>
            </a:r>
            <a:endParaRPr/>
          </a:p>
          <a:p>
            <a:pPr indent="0" lvl="0" marL="158750" rtl="0" algn="l">
              <a:lnSpc>
                <a:spcPct val="100000"/>
              </a:lnSpc>
              <a:spcBef>
                <a:spcPts val="0"/>
              </a:spcBef>
              <a:spcAft>
                <a:spcPts val="0"/>
              </a:spcAft>
              <a:buSzPts val="1100"/>
              <a:buNone/>
            </a:pPr>
            <a:r>
              <a:rPr b="1" lang="en-US"/>
              <a:t>Satira o parodia</a:t>
            </a:r>
            <a:endParaRPr/>
          </a:p>
          <a:p>
            <a:pPr indent="0" lvl="0" marL="158750" rtl="0" algn="l">
              <a:lnSpc>
                <a:spcPct val="100000"/>
              </a:lnSpc>
              <a:spcBef>
                <a:spcPts val="0"/>
              </a:spcBef>
              <a:spcAft>
                <a:spcPts val="0"/>
              </a:spcAft>
              <a:buSzPts val="1100"/>
              <a:buNone/>
            </a:pPr>
            <a:r>
              <a:rPr b="1" lang="en-US"/>
              <a:t>Esempio:</a:t>
            </a:r>
            <a:endParaRPr/>
          </a:p>
          <a:p>
            <a:pPr indent="-298450" lvl="0" marL="457200" rtl="0" algn="l">
              <a:lnSpc>
                <a:spcPct val="100000"/>
              </a:lnSpc>
              <a:spcBef>
                <a:spcPts val="0"/>
              </a:spcBef>
              <a:spcAft>
                <a:spcPts val="0"/>
              </a:spcAft>
              <a:buSzPts val="1100"/>
              <a:buChar char="●"/>
            </a:pPr>
            <a:r>
              <a:rPr b="1" lang="en-US"/>
              <a:t>"La NASA conferma che la Terra vivrà 15 giorni di oscurità"</a:t>
            </a:r>
            <a:br>
              <a:rPr lang="en-US"/>
            </a:br>
            <a:r>
              <a:rPr lang="en-US"/>
              <a:t>Pubblicata originariamente da un sito satirico, questa notizia è stata ampiamente diffusa come se fosse vera. Molti lettori non hanno colto l'intento satirico e hanno creduto all'affermazione, dimostrando come la parodia possa essere fraintesa. </a:t>
            </a:r>
            <a:endParaRPr/>
          </a:p>
          <a:p>
            <a:pPr indent="0" lvl="0" marL="0" rtl="0" algn="l">
              <a:lnSpc>
                <a:spcPct val="100000"/>
              </a:lnSpc>
              <a:spcBef>
                <a:spcPts val="0"/>
              </a:spcBef>
              <a:spcAft>
                <a:spcPts val="0"/>
              </a:spcAft>
              <a:buSzPts val="1100"/>
              <a:buNone/>
            </a:pPr>
            <a:r>
              <a:t/>
            </a:r>
            <a:endParaRPr/>
          </a:p>
        </p:txBody>
      </p:sp>
      <p:sp>
        <p:nvSpPr>
          <p:cNvPr id="290" name="Google Shape;290;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0" name="Google Shape;310;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rmAutofit/>
          </a:bodyPr>
          <a:lstStyle/>
          <a:p>
            <a:pPr indent="-298450" lvl="0" marL="457200" rtl="0" algn="l">
              <a:lnSpc>
                <a:spcPct val="90000"/>
              </a:lnSpc>
              <a:spcBef>
                <a:spcPts val="0"/>
              </a:spcBef>
              <a:spcAft>
                <a:spcPts val="0"/>
              </a:spcAft>
              <a:buSzPts val="1100"/>
              <a:buChar char="●"/>
            </a:pPr>
            <a:r>
              <a:rPr lang="en-US" sz="971"/>
              <a:t>Esaminiamo più da vicino tre esempi significativi di come la disinformazione e le informazioni errate abbiano influito sulla salute pubblica, sui processi democratici e sulla comprensione scientifica. Non si tratta di minacce astratte, ma di conseguenze concrete che influenzano le nostre comunità, i nostri studenti e la nostra fiducia nelle istituzioni.</a:t>
            </a:r>
            <a:endParaRPr/>
          </a:p>
          <a:p>
            <a:pPr indent="-298450" lvl="0" marL="457200" rtl="0" algn="l">
              <a:lnSpc>
                <a:spcPct val="90000"/>
              </a:lnSpc>
              <a:spcBef>
                <a:spcPts val="0"/>
              </a:spcBef>
              <a:spcAft>
                <a:spcPts val="0"/>
              </a:spcAft>
              <a:buSzPts val="1100"/>
              <a:buChar char="●"/>
            </a:pPr>
            <a:r>
              <a:rPr b="1" lang="en-US" sz="971"/>
              <a:t>1. Disinformazione sanitaria: false cure per il COVID-19</a:t>
            </a:r>
            <a:endParaRPr/>
          </a:p>
          <a:p>
            <a:pPr indent="-298450" lvl="0" marL="457200" rtl="0" algn="l">
              <a:lnSpc>
                <a:spcPct val="90000"/>
              </a:lnSpc>
              <a:spcBef>
                <a:spcPts val="0"/>
              </a:spcBef>
              <a:spcAft>
                <a:spcPts val="0"/>
              </a:spcAft>
              <a:buSzPts val="1100"/>
              <a:buChar char="●"/>
            </a:pPr>
            <a:r>
              <a:rPr b="1" lang="en-US" sz="971"/>
              <a:t>Cosa è successo: </a:t>
            </a:r>
            <a:r>
              <a:rPr lang="en-US" sz="971"/>
              <a:t>durante le prime fasi della pandemia di COVID-19, sui social media si sono diffuse rapidamente false affermazioni su cure miracolose, come bere candeggina o usare l'idrossiclorochina.</a:t>
            </a:r>
            <a:endParaRPr/>
          </a:p>
          <a:p>
            <a:pPr indent="-298450" lvl="0" marL="457200" rtl="0" algn="l">
              <a:lnSpc>
                <a:spcPct val="90000"/>
              </a:lnSpc>
              <a:spcBef>
                <a:spcPts val="0"/>
              </a:spcBef>
              <a:spcAft>
                <a:spcPts val="0"/>
              </a:spcAft>
              <a:buSzPts val="1100"/>
              <a:buChar char="●"/>
            </a:pPr>
            <a:r>
              <a:rPr b="1" lang="en-US" sz="971"/>
              <a:t>Impatto: </a:t>
            </a:r>
            <a:r>
              <a:rPr lang="en-US" sz="971"/>
              <a:t>le persone si sono cimentate in pericolose automedicazioni. I sistemi sanitari sono stati sopraffatti non solo dal virus, ma anche dalla disinformazione che lo circondava.</a:t>
            </a:r>
            <a:endParaRPr/>
          </a:p>
          <a:p>
            <a:pPr indent="-298450" lvl="0" marL="457200" rtl="0" algn="l">
              <a:lnSpc>
                <a:spcPct val="90000"/>
              </a:lnSpc>
              <a:spcBef>
                <a:spcPts val="0"/>
              </a:spcBef>
              <a:spcAft>
                <a:spcPts val="0"/>
              </a:spcAft>
              <a:buSzPts val="1100"/>
              <a:buChar char="●"/>
            </a:pPr>
            <a:r>
              <a:rPr b="1" lang="en-US" sz="971"/>
              <a:t>Lezione: </a:t>
            </a:r>
            <a:r>
              <a:rPr lang="en-US" sz="971"/>
              <a:t>è essenziale una comunicazione tempestiva, chiara e basata sulla scienza. Le scuole possono svolgere un ruolo importante nel promuovere l'alfabetizzazione sanitaria e indirizzare le famiglie verso fonti affidabili.</a:t>
            </a:r>
            <a:endParaRPr/>
          </a:p>
          <a:p>
            <a:pPr indent="-298450" lvl="0" marL="457200" rtl="0" algn="l">
              <a:lnSpc>
                <a:spcPct val="90000"/>
              </a:lnSpc>
              <a:spcBef>
                <a:spcPts val="0"/>
              </a:spcBef>
              <a:spcAft>
                <a:spcPts val="0"/>
              </a:spcAft>
              <a:buSzPts val="1100"/>
              <a:buChar char="●"/>
            </a:pPr>
            <a:r>
              <a:rPr b="1" lang="en-US" sz="971"/>
              <a:t>2. Disinformazione elettorale: elezioni statunitensi del 2020</a:t>
            </a:r>
            <a:endParaRPr/>
          </a:p>
          <a:p>
            <a:pPr indent="-298450" lvl="0" marL="457200" rtl="0" algn="l">
              <a:lnSpc>
                <a:spcPct val="90000"/>
              </a:lnSpc>
              <a:spcBef>
                <a:spcPts val="0"/>
              </a:spcBef>
              <a:spcAft>
                <a:spcPts val="0"/>
              </a:spcAft>
              <a:buSzPts val="1100"/>
              <a:buChar char="●"/>
            </a:pPr>
            <a:r>
              <a:rPr b="1" lang="en-US" sz="971"/>
              <a:t>Cosa è successo: </a:t>
            </a:r>
            <a:r>
              <a:rPr lang="en-US" sz="971"/>
              <a:t>false affermazioni su macchine per il voto truccate e schede elettorali rubate hanno circolato ampiamente, soprattutto su piattaforme come Twitter e Facebook.</a:t>
            </a:r>
            <a:endParaRPr/>
          </a:p>
          <a:p>
            <a:pPr indent="-298450" lvl="0" marL="457200" rtl="0" algn="l">
              <a:lnSpc>
                <a:spcPct val="90000"/>
              </a:lnSpc>
              <a:spcBef>
                <a:spcPts val="0"/>
              </a:spcBef>
              <a:spcAft>
                <a:spcPts val="0"/>
              </a:spcAft>
              <a:buSzPts val="1100"/>
              <a:buChar char="●"/>
            </a:pPr>
            <a:r>
              <a:rPr b="1" lang="en-US" sz="971"/>
              <a:t>Impatto: </a:t>
            </a:r>
            <a:r>
              <a:rPr lang="en-US" sz="971"/>
              <a:t>queste narrazioni hanno minato la fiducia del pubblico nelle istituzioni democratiche e hanno portato a violenze nel mondo reale, tra cui la rivolta del 6 gennaio al Campidoglio.</a:t>
            </a:r>
            <a:endParaRPr/>
          </a:p>
          <a:p>
            <a:pPr indent="-298450" lvl="0" marL="457200" rtl="0" algn="l">
              <a:lnSpc>
                <a:spcPct val="90000"/>
              </a:lnSpc>
              <a:spcBef>
                <a:spcPts val="0"/>
              </a:spcBef>
              <a:spcAft>
                <a:spcPts val="0"/>
              </a:spcAft>
              <a:buSzPts val="1100"/>
              <a:buChar char="●"/>
            </a:pPr>
            <a:r>
              <a:rPr b="1" lang="en-US" sz="971"/>
              <a:t>Lezione: </a:t>
            </a:r>
            <a:r>
              <a:rPr lang="en-US" sz="971"/>
              <a:t>l'alfabetizzazione mediatica deve includere l'alfabetizzazione civica. Le scuole possono aiutare gli studenti a comprendere come funzionano i sistemi democratici e come valutare criticamente le informazioni politiche.</a:t>
            </a:r>
            <a:endParaRPr/>
          </a:p>
          <a:p>
            <a:pPr indent="-298450" lvl="0" marL="457200" rtl="0" algn="l">
              <a:lnSpc>
                <a:spcPct val="90000"/>
              </a:lnSpc>
              <a:spcBef>
                <a:spcPts val="0"/>
              </a:spcBef>
              <a:spcAft>
                <a:spcPts val="0"/>
              </a:spcAft>
              <a:buSzPts val="1100"/>
              <a:buChar char="●"/>
            </a:pPr>
            <a:r>
              <a:rPr b="1" lang="en-US" sz="971"/>
              <a:t>3. Disinformazione sul clima: grafici fuorvianti</a:t>
            </a:r>
            <a:endParaRPr/>
          </a:p>
          <a:p>
            <a:pPr indent="-298450" lvl="0" marL="457200" rtl="0" algn="l">
              <a:lnSpc>
                <a:spcPct val="90000"/>
              </a:lnSpc>
              <a:spcBef>
                <a:spcPts val="0"/>
              </a:spcBef>
              <a:spcAft>
                <a:spcPts val="0"/>
              </a:spcAft>
              <a:buSzPts val="1100"/>
              <a:buChar char="●"/>
            </a:pPr>
            <a:r>
              <a:rPr b="1" lang="en-US" sz="971"/>
              <a:t>Cosa è successo: </a:t>
            </a:r>
            <a:r>
              <a:rPr lang="en-US" sz="971"/>
              <a:t>Alcuni media e influencer hanno condiviso grafici che distorcevano i dati sul clima, ad esempio selezionando tendenze a breve termine per suggerire che il riscaldamento globale non è reale.</a:t>
            </a:r>
            <a:endParaRPr/>
          </a:p>
          <a:p>
            <a:pPr indent="-298450" lvl="0" marL="457200" rtl="0" algn="l">
              <a:lnSpc>
                <a:spcPct val="90000"/>
              </a:lnSpc>
              <a:spcBef>
                <a:spcPts val="0"/>
              </a:spcBef>
              <a:spcAft>
                <a:spcPts val="0"/>
              </a:spcAft>
              <a:buSzPts val="1100"/>
              <a:buChar char="●"/>
            </a:pPr>
            <a:r>
              <a:rPr b="1" lang="en-US" sz="971"/>
              <a:t>Impatto: </a:t>
            </a:r>
            <a:r>
              <a:rPr lang="en-US" sz="971"/>
              <a:t>queste distorsioni hanno creato confusione e ritardato il sostegno pubblico alle azioni per il clima.</a:t>
            </a:r>
            <a:endParaRPr/>
          </a:p>
          <a:p>
            <a:pPr indent="-298450" lvl="0" marL="457200" rtl="0" algn="l">
              <a:lnSpc>
                <a:spcPct val="90000"/>
              </a:lnSpc>
              <a:spcBef>
                <a:spcPts val="0"/>
              </a:spcBef>
              <a:spcAft>
                <a:spcPts val="0"/>
              </a:spcAft>
              <a:buSzPts val="1100"/>
              <a:buChar char="●"/>
            </a:pPr>
            <a:r>
              <a:rPr b="1" lang="en-US" sz="971"/>
              <a:t>Lezione: </a:t>
            </a:r>
            <a:r>
              <a:rPr lang="en-US" sz="971"/>
              <a:t>l'alfabetizzazione scientifica è fondamentale. Gli educatori devono aiutare gli studenti a capire come interpretare i dati e riconoscere le manipolazioni.</a:t>
            </a:r>
            <a:endParaRPr/>
          </a:p>
          <a:p>
            <a:pPr indent="0" lvl="0" marL="158750" rtl="0" algn="l">
              <a:lnSpc>
                <a:spcPct val="90000"/>
              </a:lnSpc>
              <a:spcBef>
                <a:spcPts val="0"/>
              </a:spcBef>
              <a:spcAft>
                <a:spcPts val="0"/>
              </a:spcAft>
              <a:buSzPts val="1100"/>
              <a:buNone/>
            </a:pPr>
            <a:r>
              <a:t/>
            </a:r>
            <a:endParaRPr b="1" sz="971"/>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5" name="Google Shape;325;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326" name="Google Shape;326;p34: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3" name="Google Shape;333;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334" name="Google Shape;334;p35: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5" name="Google Shape;355;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356" name="Google Shape;356;p36: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6" name="Google Shape;366;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3" name="Google Shape;383;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0" name="Google Shape;400;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17" name="Google Shape;417;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1" name="Google Shape;121;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6" name="Google Shape;436;p4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2" name="Google Shape;452;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78" name="Google Shape;478;p4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96" name="Google Shape;496;p4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13" name="Google Shape;513;p4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31" name="Google Shape;531;p4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8" name="Google Shape;548;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65" name="Google Shape;565;p4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9" name="Shape 579"/>
        <p:cNvGrpSpPr/>
        <p:nvPr/>
      </p:nvGrpSpPr>
      <p:grpSpPr>
        <a:xfrm>
          <a:off x="0" y="0"/>
          <a:ext cx="0" cy="0"/>
          <a:chOff x="0" y="0"/>
          <a:chExt cx="0" cy="0"/>
        </a:xfrm>
      </p:grpSpPr>
      <p:sp>
        <p:nvSpPr>
          <p:cNvPr id="580" name="Google Shape;580;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81" name="Google Shape;581;p4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p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14" name="Google Shape;614;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marR="0" rtl="0" algn="l">
              <a:lnSpc>
                <a:spcPct val="100000"/>
              </a:lnSpc>
              <a:spcBef>
                <a:spcPts val="0"/>
              </a:spcBef>
              <a:spcAft>
                <a:spcPts val="0"/>
              </a:spcAft>
              <a:buClr>
                <a:srgbClr val="000000"/>
              </a:buClr>
              <a:buSzPts val="1100"/>
              <a:buFont typeface="Arial"/>
              <a:buNone/>
            </a:pPr>
            <a:r>
              <a:rPr lang="en-US">
                <a:solidFill>
                  <a:schemeClr val="dk1"/>
                </a:solidFill>
                <a:latin typeface="Bricolage Grotesque"/>
                <a:ea typeface="Bricolage Grotesque"/>
                <a:cs typeface="Bricolage Grotesque"/>
                <a:sym typeface="Bricolage Grotesque"/>
              </a:rPr>
              <a:t>Verificare che i partecipanti abbiano accesso agli strumenti necessari (ad esempio, browser aperto con FactCheck.org, ricerca per immagini).</a:t>
            </a:r>
            <a:endParaRPr>
              <a:solidFill>
                <a:schemeClr val="dk1"/>
              </a:solidFill>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8" name="Google Shape;128;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0" name="Shape 630"/>
        <p:cNvGrpSpPr/>
        <p:nvPr/>
      </p:nvGrpSpPr>
      <p:grpSpPr>
        <a:xfrm>
          <a:off x="0" y="0"/>
          <a:ext cx="0" cy="0"/>
          <a:chOff x="0" y="0"/>
          <a:chExt cx="0" cy="0"/>
        </a:xfrm>
      </p:grpSpPr>
      <p:sp>
        <p:nvSpPr>
          <p:cNvPr id="631" name="Google Shape;631;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32" name="Google Shape;632;p5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9" name="Shape 669"/>
        <p:cNvGrpSpPr/>
        <p:nvPr/>
      </p:nvGrpSpPr>
      <p:grpSpPr>
        <a:xfrm>
          <a:off x="0" y="0"/>
          <a:ext cx="0" cy="0"/>
          <a:chOff x="0" y="0"/>
          <a:chExt cx="0" cy="0"/>
        </a:xfrm>
      </p:grpSpPr>
      <p:sp>
        <p:nvSpPr>
          <p:cNvPr id="670" name="Google Shape;670;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71" name="Google Shape;671;p5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5" name="Shape 685"/>
        <p:cNvGrpSpPr/>
        <p:nvPr/>
      </p:nvGrpSpPr>
      <p:grpSpPr>
        <a:xfrm>
          <a:off x="0" y="0"/>
          <a:ext cx="0" cy="0"/>
          <a:chOff x="0" y="0"/>
          <a:chExt cx="0" cy="0"/>
        </a:xfrm>
      </p:grpSpPr>
      <p:sp>
        <p:nvSpPr>
          <p:cNvPr id="686" name="Google Shape;686;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87" name="Google Shape;687;p5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1" name="Shape 701"/>
        <p:cNvGrpSpPr/>
        <p:nvPr/>
      </p:nvGrpSpPr>
      <p:grpSpPr>
        <a:xfrm>
          <a:off x="0" y="0"/>
          <a:ext cx="0" cy="0"/>
          <a:chOff x="0" y="0"/>
          <a:chExt cx="0" cy="0"/>
        </a:xfrm>
      </p:grpSpPr>
      <p:sp>
        <p:nvSpPr>
          <p:cNvPr id="702" name="Google Shape;702;p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3" name="Google Shape;703;p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p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9" name="Google Shape;719;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6" name="Shape 736"/>
        <p:cNvGrpSpPr/>
        <p:nvPr/>
      </p:nvGrpSpPr>
      <p:grpSpPr>
        <a:xfrm>
          <a:off x="0" y="0"/>
          <a:ext cx="0" cy="0"/>
          <a:chOff x="0" y="0"/>
          <a:chExt cx="0" cy="0"/>
        </a:xfrm>
      </p:grpSpPr>
      <p:sp>
        <p:nvSpPr>
          <p:cNvPr id="737" name="Google Shape;737;p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8" name="Google Shape;738;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5" name="Shape 755"/>
        <p:cNvGrpSpPr/>
        <p:nvPr/>
      </p:nvGrpSpPr>
      <p:grpSpPr>
        <a:xfrm>
          <a:off x="0" y="0"/>
          <a:ext cx="0" cy="0"/>
          <a:chOff x="0" y="0"/>
          <a:chExt cx="0" cy="0"/>
        </a:xfrm>
      </p:grpSpPr>
      <p:sp>
        <p:nvSpPr>
          <p:cNvPr id="756" name="Google Shape;756;p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7" name="Google Shape;757;p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5" name="Shape 775"/>
        <p:cNvGrpSpPr/>
        <p:nvPr/>
      </p:nvGrpSpPr>
      <p:grpSpPr>
        <a:xfrm>
          <a:off x="0" y="0"/>
          <a:ext cx="0" cy="0"/>
          <a:chOff x="0" y="0"/>
          <a:chExt cx="0" cy="0"/>
        </a:xfrm>
      </p:grpSpPr>
      <p:sp>
        <p:nvSpPr>
          <p:cNvPr id="776" name="Google Shape;776;p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77" name="Google Shape;777;p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2" name="Shape 792"/>
        <p:cNvGrpSpPr/>
        <p:nvPr/>
      </p:nvGrpSpPr>
      <p:grpSpPr>
        <a:xfrm>
          <a:off x="0" y="0"/>
          <a:ext cx="0" cy="0"/>
          <a:chOff x="0" y="0"/>
          <a:chExt cx="0" cy="0"/>
        </a:xfrm>
      </p:grpSpPr>
      <p:sp>
        <p:nvSpPr>
          <p:cNvPr id="793" name="Google Shape;793;p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94" name="Google Shape;794;p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9" name="Shape 809"/>
        <p:cNvGrpSpPr/>
        <p:nvPr/>
      </p:nvGrpSpPr>
      <p:grpSpPr>
        <a:xfrm>
          <a:off x="0" y="0"/>
          <a:ext cx="0" cy="0"/>
          <a:chOff x="0" y="0"/>
          <a:chExt cx="0" cy="0"/>
        </a:xfrm>
      </p:grpSpPr>
      <p:sp>
        <p:nvSpPr>
          <p:cNvPr id="810" name="Google Shape;810;p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1" name="Google Shape;811;p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0" name="Google Shape;170;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p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8" name="Google Shape;828;p6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3" name="Shape 843"/>
        <p:cNvGrpSpPr/>
        <p:nvPr/>
      </p:nvGrpSpPr>
      <p:grpSpPr>
        <a:xfrm>
          <a:off x="0" y="0"/>
          <a:ext cx="0" cy="0"/>
          <a:chOff x="0" y="0"/>
          <a:chExt cx="0" cy="0"/>
        </a:xfrm>
      </p:grpSpPr>
      <p:sp>
        <p:nvSpPr>
          <p:cNvPr id="844" name="Google Shape;844;p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5" name="Google Shape;845;p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0" name="Shape 860"/>
        <p:cNvGrpSpPr/>
        <p:nvPr/>
      </p:nvGrpSpPr>
      <p:grpSpPr>
        <a:xfrm>
          <a:off x="0" y="0"/>
          <a:ext cx="0" cy="0"/>
          <a:chOff x="0" y="0"/>
          <a:chExt cx="0" cy="0"/>
        </a:xfrm>
      </p:grpSpPr>
      <p:sp>
        <p:nvSpPr>
          <p:cNvPr id="861" name="Google Shape;861;p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62" name="Google Shape;862;p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7" name="Shape 877"/>
        <p:cNvGrpSpPr/>
        <p:nvPr/>
      </p:nvGrpSpPr>
      <p:grpSpPr>
        <a:xfrm>
          <a:off x="0" y="0"/>
          <a:ext cx="0" cy="0"/>
          <a:chOff x="0" y="0"/>
          <a:chExt cx="0" cy="0"/>
        </a:xfrm>
      </p:grpSpPr>
      <p:sp>
        <p:nvSpPr>
          <p:cNvPr id="878" name="Google Shape;878;p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79" name="Google Shape;879;p6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4" name="Shape 894"/>
        <p:cNvGrpSpPr/>
        <p:nvPr/>
      </p:nvGrpSpPr>
      <p:grpSpPr>
        <a:xfrm>
          <a:off x="0" y="0"/>
          <a:ext cx="0" cy="0"/>
          <a:chOff x="0" y="0"/>
          <a:chExt cx="0" cy="0"/>
        </a:xfrm>
      </p:grpSpPr>
      <p:sp>
        <p:nvSpPr>
          <p:cNvPr id="895" name="Google Shape;895;p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96" name="Google Shape;896;p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3" name="Shape 913"/>
        <p:cNvGrpSpPr/>
        <p:nvPr/>
      </p:nvGrpSpPr>
      <p:grpSpPr>
        <a:xfrm>
          <a:off x="0" y="0"/>
          <a:ext cx="0" cy="0"/>
          <a:chOff x="0" y="0"/>
          <a:chExt cx="0" cy="0"/>
        </a:xfrm>
      </p:grpSpPr>
      <p:sp>
        <p:nvSpPr>
          <p:cNvPr id="914" name="Google Shape;914;p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15" name="Google Shape;915;p6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0" name="Shape 930"/>
        <p:cNvGrpSpPr/>
        <p:nvPr/>
      </p:nvGrpSpPr>
      <p:grpSpPr>
        <a:xfrm>
          <a:off x="0" y="0"/>
          <a:ext cx="0" cy="0"/>
          <a:chOff x="0" y="0"/>
          <a:chExt cx="0" cy="0"/>
        </a:xfrm>
      </p:grpSpPr>
      <p:sp>
        <p:nvSpPr>
          <p:cNvPr id="931" name="Google Shape;931;p6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32" name="Google Shape;932;p6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933" name="Google Shape;933;p67: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0" name="Shape 940"/>
        <p:cNvGrpSpPr/>
        <p:nvPr/>
      </p:nvGrpSpPr>
      <p:grpSpPr>
        <a:xfrm>
          <a:off x="0" y="0"/>
          <a:ext cx="0" cy="0"/>
          <a:chOff x="0" y="0"/>
          <a:chExt cx="0" cy="0"/>
        </a:xfrm>
      </p:grpSpPr>
      <p:sp>
        <p:nvSpPr>
          <p:cNvPr id="941" name="Google Shape;941;p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42" name="Google Shape;942;p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943" name="Google Shape;943;p68: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71" name="Google Shape;97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972" name="Google Shape;972;p4: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2" name="Shape 992"/>
        <p:cNvGrpSpPr/>
        <p:nvPr/>
      </p:nvGrpSpPr>
      <p:grpSpPr>
        <a:xfrm>
          <a:off x="0" y="0"/>
          <a:ext cx="0" cy="0"/>
          <a:chOff x="0" y="0"/>
          <a:chExt cx="0" cy="0"/>
        </a:xfrm>
      </p:grpSpPr>
      <p:sp>
        <p:nvSpPr>
          <p:cNvPr id="993" name="Google Shape;993;p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94" name="Google Shape;994;p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lang="en-US"/>
              <a:t>I social media sono uno dei principali canali attraverso cui molti di noi ottengono informazioni, ma sono anche un focolaio di disinformazione e informazioni errate. Metteremo alla prova le vostre capacità investigative. Abbiamo preparato una serie di post sui social media: alcuni sono reali, altri fuorvianti e altri ancora completamente falsi. La vostra missione, se decidete di accettarla, è quella di lavorare con il vostro team per determinare l'autenticità di ogni post.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7" name="Google Shape;187;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9" name="Shape 1009"/>
        <p:cNvGrpSpPr/>
        <p:nvPr/>
      </p:nvGrpSpPr>
      <p:grpSpPr>
        <a:xfrm>
          <a:off x="0" y="0"/>
          <a:ext cx="0" cy="0"/>
          <a:chOff x="0" y="0"/>
          <a:chExt cx="0" cy="0"/>
        </a:xfrm>
      </p:grpSpPr>
      <p:sp>
        <p:nvSpPr>
          <p:cNvPr id="1010" name="Google Shape;1010;p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11" name="Google Shape;1011;p7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br>
              <a:rPr b="0" i="0" lang="en-US" sz="1100" u="none" cap="none" strike="noStrike">
                <a:solidFill>
                  <a:srgbClr val="000000"/>
                </a:solidFill>
                <a:latin typeface="Arial"/>
                <a:ea typeface="Arial"/>
                <a:cs typeface="Arial"/>
                <a:sym typeface="Arial"/>
              </a:rPr>
            </a:b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6" name="Shape 1026"/>
        <p:cNvGrpSpPr/>
        <p:nvPr/>
      </p:nvGrpSpPr>
      <p:grpSpPr>
        <a:xfrm>
          <a:off x="0" y="0"/>
          <a:ext cx="0" cy="0"/>
          <a:chOff x="0" y="0"/>
          <a:chExt cx="0" cy="0"/>
        </a:xfrm>
      </p:grpSpPr>
      <p:sp>
        <p:nvSpPr>
          <p:cNvPr id="1027" name="Google Shape;1027;p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28" name="Google Shape;1028;p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0" i="0" lang="en-US" sz="1100" u="none" cap="none" strike="noStrike">
                <a:solidFill>
                  <a:srgbClr val="000000"/>
                </a:solidFill>
                <a:latin typeface="Arial"/>
                <a:ea typeface="Arial"/>
                <a:cs typeface="Arial"/>
                <a:sym typeface="Arial"/>
              </a:rPr>
              <a:t>Questa attività evidenzia come gli algoritmi e le tattiche di coinvolgimento sui social media possano rendere difficile discernere la verità. I post progettati per diventare virali spesso suscitano emozioni, portando a una rapida condivisione prima della verifica, rafforzando così la diffusione delle fake news.</a:t>
            </a:r>
            <a:br>
              <a:rPr b="0" i="0" lang="en-US" sz="1100" u="none" cap="none" strike="noStrike">
                <a:solidFill>
                  <a:srgbClr val="000000"/>
                </a:solidFill>
                <a:latin typeface="Arial"/>
                <a:ea typeface="Arial"/>
                <a:cs typeface="Arial"/>
                <a:sym typeface="Arial"/>
              </a:rPr>
            </a:br>
            <a:br>
              <a:rPr b="0" i="0" lang="en-US" sz="1100" u="none" cap="none" strike="noStrike">
                <a:solidFill>
                  <a:srgbClr val="000000"/>
                </a:solidFill>
                <a:latin typeface="Arial"/>
                <a:ea typeface="Arial"/>
                <a:cs typeface="Arial"/>
                <a:sym typeface="Arial"/>
              </a:rPr>
            </a:br>
            <a:r>
              <a:rPr b="0" i="0" lang="en-US" sz="1100" u="none" cap="none" strike="noStrike">
                <a:solidFill>
                  <a:srgbClr val="000000"/>
                </a:solidFill>
                <a:latin typeface="Arial"/>
                <a:ea typeface="Arial"/>
                <a:cs typeface="Arial"/>
                <a:sym typeface="Arial"/>
              </a:rPr>
              <a:t>La capacità di analizzare e verificare in modo critico, come abbiamo fatto durante l'esercitazione, è assolutamente essenziale in questi contesti in rapida evoluzione.</a:t>
            </a:r>
            <a:br>
              <a:rPr b="0" i="0" lang="en-US" sz="1100" u="none" cap="none" strike="noStrike">
                <a:solidFill>
                  <a:srgbClr val="000000"/>
                </a:solidFill>
                <a:latin typeface="Arial"/>
                <a:ea typeface="Arial"/>
                <a:cs typeface="Arial"/>
                <a:sym typeface="Arial"/>
              </a:rPr>
            </a:b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3" name="Shape 1043"/>
        <p:cNvGrpSpPr/>
        <p:nvPr/>
      </p:nvGrpSpPr>
      <p:grpSpPr>
        <a:xfrm>
          <a:off x="0" y="0"/>
          <a:ext cx="0" cy="0"/>
          <a:chOff x="0" y="0"/>
          <a:chExt cx="0" cy="0"/>
        </a:xfrm>
      </p:grpSpPr>
      <p:sp>
        <p:nvSpPr>
          <p:cNvPr id="1044" name="Google Shape;1044;p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45" name="Google Shape;1045;p7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0" name="Shape 1060"/>
        <p:cNvGrpSpPr/>
        <p:nvPr/>
      </p:nvGrpSpPr>
      <p:grpSpPr>
        <a:xfrm>
          <a:off x="0" y="0"/>
          <a:ext cx="0" cy="0"/>
          <a:chOff x="0" y="0"/>
          <a:chExt cx="0" cy="0"/>
        </a:xfrm>
      </p:grpSpPr>
      <p:sp>
        <p:nvSpPr>
          <p:cNvPr id="1061" name="Google Shape;1061;p7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62" name="Google Shape;1062;p7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9" name="Shape 1079"/>
        <p:cNvGrpSpPr/>
        <p:nvPr/>
      </p:nvGrpSpPr>
      <p:grpSpPr>
        <a:xfrm>
          <a:off x="0" y="0"/>
          <a:ext cx="0" cy="0"/>
          <a:chOff x="0" y="0"/>
          <a:chExt cx="0" cy="0"/>
        </a:xfrm>
      </p:grpSpPr>
      <p:sp>
        <p:nvSpPr>
          <p:cNvPr id="1080" name="Google Shape;1080;p7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81" name="Google Shape;1081;p7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p7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97" name="Google Shape;1097;p7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2" name="Shape 1112"/>
        <p:cNvGrpSpPr/>
        <p:nvPr/>
      </p:nvGrpSpPr>
      <p:grpSpPr>
        <a:xfrm>
          <a:off x="0" y="0"/>
          <a:ext cx="0" cy="0"/>
          <a:chOff x="0" y="0"/>
          <a:chExt cx="0" cy="0"/>
        </a:xfrm>
      </p:grpSpPr>
      <p:sp>
        <p:nvSpPr>
          <p:cNvPr id="1113" name="Google Shape;1113;p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14" name="Google Shape;1114;p7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9" name="Shape 1129"/>
        <p:cNvGrpSpPr/>
        <p:nvPr/>
      </p:nvGrpSpPr>
      <p:grpSpPr>
        <a:xfrm>
          <a:off x="0" y="0"/>
          <a:ext cx="0" cy="0"/>
          <a:chOff x="0" y="0"/>
          <a:chExt cx="0" cy="0"/>
        </a:xfrm>
      </p:grpSpPr>
      <p:sp>
        <p:nvSpPr>
          <p:cNvPr id="1130" name="Google Shape;1130;p7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31" name="Google Shape;1131;p7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5" name="Shape 1145"/>
        <p:cNvGrpSpPr/>
        <p:nvPr/>
      </p:nvGrpSpPr>
      <p:grpSpPr>
        <a:xfrm>
          <a:off x="0" y="0"/>
          <a:ext cx="0" cy="0"/>
          <a:chOff x="0" y="0"/>
          <a:chExt cx="0" cy="0"/>
        </a:xfrm>
      </p:grpSpPr>
      <p:sp>
        <p:nvSpPr>
          <p:cNvPr id="1146" name="Google Shape;1146;p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47" name="Google Shape;1147;p7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1" name="Shape 1171"/>
        <p:cNvGrpSpPr/>
        <p:nvPr/>
      </p:nvGrpSpPr>
      <p:grpSpPr>
        <a:xfrm>
          <a:off x="0" y="0"/>
          <a:ext cx="0" cy="0"/>
          <a:chOff x="0" y="0"/>
          <a:chExt cx="0" cy="0"/>
        </a:xfrm>
      </p:grpSpPr>
      <p:sp>
        <p:nvSpPr>
          <p:cNvPr id="1172" name="Google Shape;1172;p7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73" name="Google Shape;1173;p7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4" name="Google Shape;204;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7" name="Shape 1187"/>
        <p:cNvGrpSpPr/>
        <p:nvPr/>
      </p:nvGrpSpPr>
      <p:grpSpPr>
        <a:xfrm>
          <a:off x="0" y="0"/>
          <a:ext cx="0" cy="0"/>
          <a:chOff x="0" y="0"/>
          <a:chExt cx="0" cy="0"/>
        </a:xfrm>
      </p:grpSpPr>
      <p:sp>
        <p:nvSpPr>
          <p:cNvPr id="1188" name="Google Shape;1188;p8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89" name="Google Shape;1189;p8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5" name="Shape 1205"/>
        <p:cNvGrpSpPr/>
        <p:nvPr/>
      </p:nvGrpSpPr>
      <p:grpSpPr>
        <a:xfrm>
          <a:off x="0" y="0"/>
          <a:ext cx="0" cy="0"/>
          <a:chOff x="0" y="0"/>
          <a:chExt cx="0" cy="0"/>
        </a:xfrm>
      </p:grpSpPr>
      <p:sp>
        <p:nvSpPr>
          <p:cNvPr id="1206" name="Google Shape;1206;p8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07" name="Google Shape;1207;p8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2" name="Shape 1222"/>
        <p:cNvGrpSpPr/>
        <p:nvPr/>
      </p:nvGrpSpPr>
      <p:grpSpPr>
        <a:xfrm>
          <a:off x="0" y="0"/>
          <a:ext cx="0" cy="0"/>
          <a:chOff x="0" y="0"/>
          <a:chExt cx="0" cy="0"/>
        </a:xfrm>
      </p:grpSpPr>
      <p:sp>
        <p:nvSpPr>
          <p:cNvPr id="1223" name="Google Shape;1223;p8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24" name="Google Shape;1224;p8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9" name="Shape 1239"/>
        <p:cNvGrpSpPr/>
        <p:nvPr/>
      </p:nvGrpSpPr>
      <p:grpSpPr>
        <a:xfrm>
          <a:off x="0" y="0"/>
          <a:ext cx="0" cy="0"/>
          <a:chOff x="0" y="0"/>
          <a:chExt cx="0" cy="0"/>
        </a:xfrm>
      </p:grpSpPr>
      <p:sp>
        <p:nvSpPr>
          <p:cNvPr id="1240" name="Google Shape;1240;p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41" name="Google Shape;1241;p8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6" name="Shape 1256"/>
        <p:cNvGrpSpPr/>
        <p:nvPr/>
      </p:nvGrpSpPr>
      <p:grpSpPr>
        <a:xfrm>
          <a:off x="0" y="0"/>
          <a:ext cx="0" cy="0"/>
          <a:chOff x="0" y="0"/>
          <a:chExt cx="0" cy="0"/>
        </a:xfrm>
      </p:grpSpPr>
      <p:sp>
        <p:nvSpPr>
          <p:cNvPr id="1257" name="Google Shape;1257;p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58" name="Google Shape;1258;p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3" name="Shape 1273"/>
        <p:cNvGrpSpPr/>
        <p:nvPr/>
      </p:nvGrpSpPr>
      <p:grpSpPr>
        <a:xfrm>
          <a:off x="0" y="0"/>
          <a:ext cx="0" cy="0"/>
          <a:chOff x="0" y="0"/>
          <a:chExt cx="0" cy="0"/>
        </a:xfrm>
      </p:grpSpPr>
      <p:sp>
        <p:nvSpPr>
          <p:cNvPr id="1274" name="Google Shape;1274;p8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75" name="Google Shape;1275;p8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3" name="Google Shape;223;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0" name="Google Shape;240;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7" name="Google Shape;257;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gamma.app/?utm_source=made-with-gamma" TargetMode="External"/><Relationship Id="rId3"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4" name="Shape 54"/>
        <p:cNvGrpSpPr/>
        <p:nvPr/>
      </p:nvGrpSpPr>
      <p:grpSpPr>
        <a:xfrm>
          <a:off x="0" y="0"/>
          <a:ext cx="0" cy="0"/>
          <a:chOff x="0" y="0"/>
          <a:chExt cx="0" cy="0"/>
        </a:xfrm>
      </p:grpSpPr>
      <p:sp>
        <p:nvSpPr>
          <p:cNvPr id="55" name="Google Shape;55;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7"/>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57" name="Google Shape;57;p17"/>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58" name="Google Shape;58;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61" name="Shape 61"/>
        <p:cNvGrpSpPr/>
        <p:nvPr/>
      </p:nvGrpSpPr>
      <p:grpSpPr>
        <a:xfrm>
          <a:off x="0" y="0"/>
          <a:ext cx="0" cy="0"/>
          <a:chOff x="0" y="0"/>
          <a:chExt cx="0" cy="0"/>
        </a:xfrm>
      </p:grpSpPr>
      <p:sp>
        <p:nvSpPr>
          <p:cNvPr id="62" name="Google Shape;62;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64" name="Google Shape;64;p1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65" name="Google Shape;65;p1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66" name="Google Shape;66;p1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67" name="Google Shape;67;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9" name="Google Shape;69;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70" name="Shape 70"/>
        <p:cNvGrpSpPr/>
        <p:nvPr/>
      </p:nvGrpSpPr>
      <p:grpSpPr>
        <a:xfrm>
          <a:off x="0" y="0"/>
          <a:ext cx="0" cy="0"/>
          <a:chOff x="0" y="0"/>
          <a:chExt cx="0" cy="0"/>
        </a:xfrm>
      </p:grpSpPr>
      <p:sp>
        <p:nvSpPr>
          <p:cNvPr id="71" name="Google Shape;71;p2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73" name="Google Shape;73;p2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74" name="Google Shape;74;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77" name="Shape 77"/>
        <p:cNvGrpSpPr/>
        <p:nvPr/>
      </p:nvGrpSpPr>
      <p:grpSpPr>
        <a:xfrm>
          <a:off x="0" y="0"/>
          <a:ext cx="0" cy="0"/>
          <a:chOff x="0" y="0"/>
          <a:chExt cx="0" cy="0"/>
        </a:xfrm>
      </p:grpSpPr>
      <p:sp>
        <p:nvSpPr>
          <p:cNvPr id="78" name="Google Shape;78;p2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1"/>
          <p:cNvSpPr/>
          <p:nvPr>
            <p:ph idx="2" type="pic"/>
          </p:nvPr>
        </p:nvSpPr>
        <p:spPr>
          <a:xfrm>
            <a:off x="1792288" y="612775"/>
            <a:ext cx="5486400" cy="4114800"/>
          </a:xfrm>
          <a:prstGeom prst="rect">
            <a:avLst/>
          </a:prstGeom>
          <a:noFill/>
          <a:ln>
            <a:noFill/>
          </a:ln>
        </p:spPr>
      </p:sp>
      <p:sp>
        <p:nvSpPr>
          <p:cNvPr id="80" name="Google Shape;80;p2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81" name="Google Shape;81;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4" name="Shape 84"/>
        <p:cNvGrpSpPr/>
        <p:nvPr/>
      </p:nvGrpSpPr>
      <p:grpSpPr>
        <a:xfrm>
          <a:off x="0" y="0"/>
          <a:ext cx="0" cy="0"/>
          <a:chOff x="0" y="0"/>
          <a:chExt cx="0" cy="0"/>
        </a:xfrm>
      </p:grpSpPr>
      <p:sp>
        <p:nvSpPr>
          <p:cNvPr id="85" name="Google Shape;85;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 name="Google Shape;86;p22"/>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7" name="Google Shape;87;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8" name="Google Shape;88;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90" name="Shape 90"/>
        <p:cNvGrpSpPr/>
        <p:nvPr/>
      </p:nvGrpSpPr>
      <p:grpSpPr>
        <a:xfrm>
          <a:off x="0" y="0"/>
          <a:ext cx="0" cy="0"/>
          <a:chOff x="0" y="0"/>
          <a:chExt cx="0" cy="0"/>
        </a:xfrm>
      </p:grpSpPr>
      <p:sp>
        <p:nvSpPr>
          <p:cNvPr id="91" name="Google Shape;91;p23"/>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2" name="Google Shape;92;p23"/>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93" name="Google Shape;93;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4" name="Google Shape;94;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5" name="Google Shape;95;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5" name="Shape 15"/>
        <p:cNvGrpSpPr/>
        <p:nvPr/>
      </p:nvGrpSpPr>
      <p:grpSpPr>
        <a:xfrm>
          <a:off x="0" y="0"/>
          <a:ext cx="0" cy="0"/>
          <a:chOff x="0" y="0"/>
          <a:chExt cx="0" cy="0"/>
        </a:xfrm>
      </p:grpSpPr>
      <p:sp>
        <p:nvSpPr>
          <p:cNvPr id="16" name="Google Shape;16;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p14"/>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14"/>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23" name="Google Shape;23;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 master">
  <p:cSld name="Slide 1 master">
    <p:spTree>
      <p:nvGrpSpPr>
        <p:cNvPr id="26" name="Shape 26"/>
        <p:cNvGrpSpPr/>
        <p:nvPr/>
      </p:nvGrpSpPr>
      <p:grpSpPr>
        <a:xfrm>
          <a:off x="0" y="0"/>
          <a:ext cx="0" cy="0"/>
          <a:chOff x="0" y="0"/>
          <a:chExt cx="0" cy="0"/>
        </a:xfrm>
      </p:grpSpPr>
      <p:sp>
        <p:nvSpPr>
          <p:cNvPr id="27" name="Google Shape;27;p86"/>
          <p:cNvSpPr/>
          <p:nvPr/>
        </p:nvSpPr>
        <p:spPr>
          <a:xfrm>
            <a:off x="0" y="0"/>
            <a:ext cx="18288000" cy="10287000"/>
          </a:xfrm>
          <a:prstGeom prst="rect">
            <a:avLst/>
          </a:prstGeom>
          <a:solidFill>
            <a:srgbClr val="E6E6E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28" name="Google Shape;28;p86"/>
          <p:cNvSpPr/>
          <p:nvPr/>
        </p:nvSpPr>
        <p:spPr>
          <a:xfrm>
            <a:off x="0" y="0"/>
            <a:ext cx="18288000" cy="102870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pic>
        <p:nvPicPr>
          <p:cNvPr descr="preencoded.png" id="29" name="Google Shape;29;p86">
            <a:hlinkClick r:id="rId2"/>
          </p:cNvPr>
          <p:cNvPicPr preferRelativeResize="0"/>
          <p:nvPr/>
        </p:nvPicPr>
        <p:blipFill rotWithShape="1">
          <a:blip r:embed="rId3">
            <a:alphaModFix/>
          </a:blip>
          <a:srcRect b="0" l="0" r="0" t="0"/>
          <a:stretch/>
        </p:blipFill>
        <p:spPr>
          <a:xfrm>
            <a:off x="16049020" y="9686925"/>
            <a:ext cx="2153256" cy="51435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2 master">
  <p:cSld name="Slide 2 master">
    <p:spTree>
      <p:nvGrpSpPr>
        <p:cNvPr id="30" name="Shape 30"/>
        <p:cNvGrpSpPr/>
        <p:nvPr/>
      </p:nvGrpSpPr>
      <p:grpSpPr>
        <a:xfrm>
          <a:off x="0" y="0"/>
          <a:ext cx="0" cy="0"/>
          <a:chOff x="0" y="0"/>
          <a:chExt cx="0" cy="0"/>
        </a:xfrm>
      </p:grpSpPr>
      <p:sp>
        <p:nvSpPr>
          <p:cNvPr id="31" name="Google Shape;31;p87"/>
          <p:cNvSpPr/>
          <p:nvPr/>
        </p:nvSpPr>
        <p:spPr>
          <a:xfrm>
            <a:off x="0" y="0"/>
            <a:ext cx="18288000" cy="10287000"/>
          </a:xfrm>
          <a:prstGeom prst="rect">
            <a:avLst/>
          </a:prstGeom>
          <a:solidFill>
            <a:srgbClr val="E6E6E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 name="Google Shape;32;p87"/>
          <p:cNvSpPr/>
          <p:nvPr/>
        </p:nvSpPr>
        <p:spPr>
          <a:xfrm>
            <a:off x="0" y="0"/>
            <a:ext cx="18288000" cy="102870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preencoded.png" id="33" name="Google Shape;33;p87">
            <a:hlinkClick r:id="rId2"/>
          </p:cNvPr>
          <p:cNvPicPr preferRelativeResize="0"/>
          <p:nvPr/>
        </p:nvPicPr>
        <p:blipFill rotWithShape="1">
          <a:blip r:embed="rId3">
            <a:alphaModFix/>
          </a:blip>
          <a:srcRect b="0" l="0" r="0" t="0"/>
          <a:stretch/>
        </p:blipFill>
        <p:spPr>
          <a:xfrm>
            <a:off x="16049020" y="9686925"/>
            <a:ext cx="2153256" cy="51435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3 master">
  <p:cSld name="Slide 3 master">
    <p:spTree>
      <p:nvGrpSpPr>
        <p:cNvPr id="34" name="Shape 34"/>
        <p:cNvGrpSpPr/>
        <p:nvPr/>
      </p:nvGrpSpPr>
      <p:grpSpPr>
        <a:xfrm>
          <a:off x="0" y="0"/>
          <a:ext cx="0" cy="0"/>
          <a:chOff x="0" y="0"/>
          <a:chExt cx="0" cy="0"/>
        </a:xfrm>
      </p:grpSpPr>
      <p:sp>
        <p:nvSpPr>
          <p:cNvPr id="35" name="Google Shape;35;p88"/>
          <p:cNvSpPr/>
          <p:nvPr/>
        </p:nvSpPr>
        <p:spPr>
          <a:xfrm>
            <a:off x="0" y="0"/>
            <a:ext cx="18288000" cy="10287000"/>
          </a:xfrm>
          <a:prstGeom prst="rect">
            <a:avLst/>
          </a:prstGeom>
          <a:solidFill>
            <a:srgbClr val="E6E6E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p88"/>
          <p:cNvSpPr/>
          <p:nvPr/>
        </p:nvSpPr>
        <p:spPr>
          <a:xfrm>
            <a:off x="0" y="0"/>
            <a:ext cx="18288000" cy="102870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preencoded.png" id="37" name="Google Shape;37;p88">
            <a:hlinkClick r:id="rId2"/>
          </p:cNvPr>
          <p:cNvPicPr preferRelativeResize="0"/>
          <p:nvPr/>
        </p:nvPicPr>
        <p:blipFill rotWithShape="1">
          <a:blip r:embed="rId3">
            <a:alphaModFix/>
          </a:blip>
          <a:srcRect b="0" l="0" r="0" t="0"/>
          <a:stretch/>
        </p:blipFill>
        <p:spPr>
          <a:xfrm>
            <a:off x="16049020" y="9686925"/>
            <a:ext cx="2153256" cy="514350"/>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4 master">
  <p:cSld name="Slide 4 master">
    <p:spTree>
      <p:nvGrpSpPr>
        <p:cNvPr id="38" name="Shape 38"/>
        <p:cNvGrpSpPr/>
        <p:nvPr/>
      </p:nvGrpSpPr>
      <p:grpSpPr>
        <a:xfrm>
          <a:off x="0" y="0"/>
          <a:ext cx="0" cy="0"/>
          <a:chOff x="0" y="0"/>
          <a:chExt cx="0" cy="0"/>
        </a:xfrm>
      </p:grpSpPr>
      <p:sp>
        <p:nvSpPr>
          <p:cNvPr id="39" name="Google Shape;39;p89"/>
          <p:cNvSpPr/>
          <p:nvPr/>
        </p:nvSpPr>
        <p:spPr>
          <a:xfrm>
            <a:off x="0" y="0"/>
            <a:ext cx="18288000" cy="10287000"/>
          </a:xfrm>
          <a:prstGeom prst="rect">
            <a:avLst/>
          </a:prstGeom>
          <a:solidFill>
            <a:srgbClr val="E6E6E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 name="Google Shape;40;p89"/>
          <p:cNvSpPr/>
          <p:nvPr/>
        </p:nvSpPr>
        <p:spPr>
          <a:xfrm>
            <a:off x="0" y="0"/>
            <a:ext cx="18288000" cy="10287000"/>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preencoded.png" id="41" name="Google Shape;41;p89">
            <a:hlinkClick r:id="rId2"/>
          </p:cNvPr>
          <p:cNvPicPr preferRelativeResize="0"/>
          <p:nvPr/>
        </p:nvPicPr>
        <p:blipFill rotWithShape="1">
          <a:blip r:embed="rId3">
            <a:alphaModFix/>
          </a:blip>
          <a:srcRect b="0" l="0" r="0" t="0"/>
          <a:stretch/>
        </p:blipFill>
        <p:spPr>
          <a:xfrm>
            <a:off x="16049020" y="9686925"/>
            <a:ext cx="2153256" cy="51435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42" name="Shape 42"/>
        <p:cNvGrpSpPr/>
        <p:nvPr/>
      </p:nvGrpSpPr>
      <p:grpSpPr>
        <a:xfrm>
          <a:off x="0" y="0"/>
          <a:ext cx="0" cy="0"/>
          <a:chOff x="0" y="0"/>
          <a:chExt cx="0" cy="0"/>
        </a:xfrm>
      </p:grpSpPr>
      <p:sp>
        <p:nvSpPr>
          <p:cNvPr id="43" name="Google Shape;43;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1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5" name="Google Shape;45;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8" name="Shape 48"/>
        <p:cNvGrpSpPr/>
        <p:nvPr/>
      </p:nvGrpSpPr>
      <p:grpSpPr>
        <a:xfrm>
          <a:off x="0" y="0"/>
          <a:ext cx="0" cy="0"/>
          <a:chOff x="0" y="0"/>
          <a:chExt cx="0" cy="0"/>
        </a:xfrm>
      </p:grpSpPr>
      <p:sp>
        <p:nvSpPr>
          <p:cNvPr id="49" name="Google Shape;49;p16"/>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16"/>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51" name="Google Shape;51;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6"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jpg"/><Relationship Id="rId4" Type="http://schemas.openxmlformats.org/officeDocument/2006/relationships/image" Target="../media/image17.png"/><Relationship Id="rId9" Type="http://schemas.openxmlformats.org/officeDocument/2006/relationships/image" Target="../media/image12.png"/><Relationship Id="rId5" Type="http://schemas.openxmlformats.org/officeDocument/2006/relationships/image" Target="../media/image9.png"/><Relationship Id="rId6" Type="http://schemas.openxmlformats.org/officeDocument/2006/relationships/image" Target="../media/image6.png"/><Relationship Id="rId7" Type="http://schemas.openxmlformats.org/officeDocument/2006/relationships/image" Target="../media/image4.png"/><Relationship Id="rId8"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3.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6.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2.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4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21.png"/><Relationship Id="rId4" Type="http://schemas.openxmlformats.org/officeDocument/2006/relationships/image" Target="../media/image27.png"/><Relationship Id="rId5" Type="http://schemas.openxmlformats.org/officeDocument/2006/relationships/image" Target="../media/image20.png"/><Relationship Id="rId6"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47.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9.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9.png"/><Relationship Id="rId4" Type="http://schemas.openxmlformats.org/officeDocument/2006/relationships/image" Target="../media/image28.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9.pn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9.png"/><Relationship Id="rId4" Type="http://schemas.openxmlformats.org/officeDocument/2006/relationships/image" Target="../media/image4.png"/><Relationship Id="rId5" Type="http://schemas.openxmlformats.org/officeDocument/2006/relationships/image" Target="../media/image3.png"/><Relationship Id="rId6" Type="http://schemas.openxmlformats.org/officeDocument/2006/relationships/image" Target="../media/image18.png"/><Relationship Id="rId7"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9.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6.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9.png"/><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9.png"/><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vmlDrawing" Target="../drawings/vmlDrawing1.vml"/><Relationship Id="rId4" Type="http://schemas.openxmlformats.org/officeDocument/2006/relationships/image" Target="../media/image9.png"/><Relationship Id="rId5" Type="http://schemas.openxmlformats.org/officeDocument/2006/relationships/oleObject" Target="../embeddings/oleObject1.bin"/><Relationship Id="rId6" Type="http://schemas.openxmlformats.org/officeDocument/2006/relationships/oleObject" Target="../embeddings/oleObject1.bin"/><Relationship Id="rId7" Type="http://schemas.openxmlformats.org/officeDocument/2006/relationships/image" Target="../media/image35.png"/><Relationship Id="rId8" Type="http://schemas.openxmlformats.org/officeDocument/2006/relationships/image" Target="../media/image3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9.png"/><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9.png"/><Relationship Id="rId4" Type="http://schemas.openxmlformats.org/officeDocument/2006/relationships/image" Target="../media/image43.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9.png"/><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5.jpg"/><Relationship Id="rId4" Type="http://schemas.openxmlformats.org/officeDocument/2006/relationships/image" Target="../media/image17.png"/><Relationship Id="rId5" Type="http://schemas.openxmlformats.org/officeDocument/2006/relationships/image" Target="../media/image9.png"/><Relationship Id="rId6" Type="http://schemas.openxmlformats.org/officeDocument/2006/relationships/image" Target="../media/image4.png"/><Relationship Id="rId7" Type="http://schemas.openxmlformats.org/officeDocument/2006/relationships/image" Target="../media/image3.png"/><Relationship Id="rId8" Type="http://schemas.openxmlformats.org/officeDocument/2006/relationships/image" Target="../media/image1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46.png"/><Relationship Id="rId4" Type="http://schemas.openxmlformats.org/officeDocument/2006/relationships/image" Target="../media/image37.png"/><Relationship Id="rId5" Type="http://schemas.openxmlformats.org/officeDocument/2006/relationships/image" Target="../media/image39.png"/><Relationship Id="rId6" Type="http://schemas.openxmlformats.org/officeDocument/2006/relationships/image" Target="../media/image40.png"/><Relationship Id="rId7" Type="http://schemas.openxmlformats.org/officeDocument/2006/relationships/image" Target="../media/image38.png"/><Relationship Id="rId8" Type="http://schemas.openxmlformats.org/officeDocument/2006/relationships/image" Target="../media/image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50.png"/><Relationship Id="rId4" Type="http://schemas.openxmlformats.org/officeDocument/2006/relationships/image" Target="../media/image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6.png"/><Relationship Id="rId4" Type="http://schemas.openxmlformats.org/officeDocument/2006/relationships/image" Target="../media/image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9.png"/><Relationship Id="rId4" Type="http://schemas.openxmlformats.org/officeDocument/2006/relationships/image" Target="../media/image59.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9.png"/><Relationship Id="rId4" Type="http://schemas.openxmlformats.org/officeDocument/2006/relationships/image" Target="../media/image48.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9.png"/><Relationship Id="rId4" Type="http://schemas.openxmlformats.org/officeDocument/2006/relationships/image" Target="../media/image4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9.png"/><Relationship Id="rId4" Type="http://schemas.openxmlformats.org/officeDocument/2006/relationships/image" Target="../media/image3.png"/><Relationship Id="rId5" Type="http://schemas.openxmlformats.org/officeDocument/2006/relationships/image" Target="../media/image18.png"/><Relationship Id="rId6"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9.png"/><Relationship Id="rId4" Type="http://schemas.openxmlformats.org/officeDocument/2006/relationships/image" Target="../media/image55.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9.png"/><Relationship Id="rId4" Type="http://schemas.openxmlformats.org/officeDocument/2006/relationships/image" Target="../media/image56.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9.png"/><Relationship Id="rId4" Type="http://schemas.openxmlformats.org/officeDocument/2006/relationships/image" Target="../media/image6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9.png"/><Relationship Id="rId4" Type="http://schemas.openxmlformats.org/officeDocument/2006/relationships/image" Target="../media/image5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9.png"/><Relationship Id="rId4" Type="http://schemas.openxmlformats.org/officeDocument/2006/relationships/image" Target="../media/image4.png"/><Relationship Id="rId5" Type="http://schemas.openxmlformats.org/officeDocument/2006/relationships/image" Target="../media/image3.png"/><Relationship Id="rId6" Type="http://schemas.openxmlformats.org/officeDocument/2006/relationships/image" Target="../media/image18.png"/><Relationship Id="rId7" Type="http://schemas.openxmlformats.org/officeDocument/2006/relationships/image" Target="../media/image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9.png"/><Relationship Id="rId4" Type="http://schemas.openxmlformats.org/officeDocument/2006/relationships/image" Target="../media/image5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6.xml"/><Relationship Id="rId3" Type="http://schemas.openxmlformats.org/officeDocument/2006/relationships/image" Target="../media/image68.png"/><Relationship Id="rId4" Type="http://schemas.openxmlformats.org/officeDocument/2006/relationships/image" Target="../media/image5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7.xml"/><Relationship Id="rId3" Type="http://schemas.openxmlformats.org/officeDocument/2006/relationships/image" Target="../media/image58.png"/><Relationship Id="rId4" Type="http://schemas.openxmlformats.org/officeDocument/2006/relationships/image" Target="../media/image5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8.xml"/><Relationship Id="rId3" Type="http://schemas.openxmlformats.org/officeDocument/2006/relationships/image" Target="../media/image7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 Id="rId3" Type="http://schemas.openxmlformats.org/officeDocument/2006/relationships/image" Target="../media/image9.png"/><Relationship Id="rId4" Type="http://schemas.openxmlformats.org/officeDocument/2006/relationships/image" Target="../media/image6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9.png"/><Relationship Id="rId4" Type="http://schemas.openxmlformats.org/officeDocument/2006/relationships/image" Target="../media/image2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 Id="rId3" Type="http://schemas.openxmlformats.org/officeDocument/2006/relationships/image" Target="../media/image9.png"/><Relationship Id="rId4" Type="http://schemas.openxmlformats.org/officeDocument/2006/relationships/image" Target="../media/image64.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 Id="rId3" Type="http://schemas.openxmlformats.org/officeDocument/2006/relationships/image" Target="../media/image9.png"/><Relationship Id="rId4" Type="http://schemas.openxmlformats.org/officeDocument/2006/relationships/image" Target="../media/image69.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 Id="rId3" Type="http://schemas.openxmlformats.org/officeDocument/2006/relationships/image" Target="../media/image9.png"/><Relationship Id="rId4" Type="http://schemas.openxmlformats.org/officeDocument/2006/relationships/image" Target="../media/image6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 Id="rId3" Type="http://schemas.openxmlformats.org/officeDocument/2006/relationships/image" Target="../media/image9.png"/><Relationship Id="rId4" Type="http://schemas.openxmlformats.org/officeDocument/2006/relationships/image" Target="../media/image4.png"/><Relationship Id="rId5" Type="http://schemas.openxmlformats.org/officeDocument/2006/relationships/image" Target="../media/image3.png"/><Relationship Id="rId6" Type="http://schemas.openxmlformats.org/officeDocument/2006/relationships/image" Target="../media/image18.png"/><Relationship Id="rId7" Type="http://schemas.openxmlformats.org/officeDocument/2006/relationships/image" Target="../media/image6.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 Id="rId3" Type="http://schemas.openxmlformats.org/officeDocument/2006/relationships/image" Target="../media/image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5.xml"/><Relationship Id="rId3" Type="http://schemas.openxmlformats.org/officeDocument/2006/relationships/image" Target="../media/image9.png"/><Relationship Id="rId4" Type="http://schemas.openxmlformats.org/officeDocument/2006/relationships/image" Target="../media/image62.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 Id="rId3" Type="http://schemas.openxmlformats.org/officeDocument/2006/relationships/image" Target="../media/image9.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image" Target="../media/image9.png"/></Relationships>
</file>

<file path=ppt/slides/_rels/slide58.xml.rels><?xml version="1.0" encoding="UTF-8" standalone="yes"?><Relationships xmlns="http://schemas.openxmlformats.org/package/2006/relationships"><Relationship Id="rId11" Type="http://schemas.openxmlformats.org/officeDocument/2006/relationships/hyperlink" Target="https://justdone.com/ai-detector?utm_source=google&amp;utm_medium=cpc&amp;utm_campaign=22559092043&amp;utm_content=180489509478&amp;utm_adset_id=180489509478&amp;utm_term=openai%20detector&amp;utm_network=g&amp;utm_matchtype=e&amp;gad_source=1&amp;gad_campaignid=22559092043&amp;gbraid=0AAAAACl2HA0lWa_fNK3KQCZCJgEtpSUJj&amp;gclid=CjwKCAjw7MLDBhAuEiwAIeXGIarOXorG9X7mQy78plopZnZ7UNiLTHGru_593isfLgslS0TUlc3c8RoCFE4QAvD_BwE" TargetMode="External"/><Relationship Id="rId10" Type="http://schemas.openxmlformats.org/officeDocument/2006/relationships/image" Target="../media/image65.jpg"/><Relationship Id="rId13" Type="http://schemas.openxmlformats.org/officeDocument/2006/relationships/image" Target="../media/image70.gif"/><Relationship Id="rId12" Type="http://schemas.openxmlformats.org/officeDocument/2006/relationships/hyperlink" Target="https://images.google.com/" TargetMode="External"/><Relationship Id="rId1" Type="http://schemas.openxmlformats.org/officeDocument/2006/relationships/slideLayout" Target="../slideLayouts/slideLayout3.xml"/><Relationship Id="rId2" Type="http://schemas.openxmlformats.org/officeDocument/2006/relationships/notesSlide" Target="../notesSlides/notesSlide58.xml"/><Relationship Id="rId3" Type="http://schemas.openxmlformats.org/officeDocument/2006/relationships/image" Target="../media/image9.png"/><Relationship Id="rId4" Type="http://schemas.openxmlformats.org/officeDocument/2006/relationships/hyperlink" Target="https://www.factcheck.org/" TargetMode="External"/><Relationship Id="rId9" Type="http://schemas.openxmlformats.org/officeDocument/2006/relationships/hyperlink" Target="https://newslit.org/" TargetMode="External"/><Relationship Id="rId5" Type="http://schemas.openxmlformats.org/officeDocument/2006/relationships/hyperlink" Target="https://www.snopes.com/" TargetMode="External"/><Relationship Id="rId6" Type="http://schemas.openxmlformats.org/officeDocument/2006/relationships/hyperlink" Target="https://www.politifact.com/" TargetMode="External"/><Relationship Id="rId7" Type="http://schemas.openxmlformats.org/officeDocument/2006/relationships/image" Target="../media/image66.jpg"/><Relationship Id="rId8" Type="http://schemas.openxmlformats.org/officeDocument/2006/relationships/hyperlink" Target="https://www.poynter.org/mediawise/" TargetMode="Externa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9.png"/><Relationship Id="rId4" Type="http://schemas.openxmlformats.org/officeDocument/2006/relationships/image" Target="../media/image4.png"/><Relationship Id="rId5" Type="http://schemas.openxmlformats.org/officeDocument/2006/relationships/image" Target="../media/image3.png"/><Relationship Id="rId6" Type="http://schemas.openxmlformats.org/officeDocument/2006/relationships/image" Target="../media/image18.png"/><Relationship Id="rId7" Type="http://schemas.openxmlformats.org/officeDocument/2006/relationships/image" Target="../media/image6.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 Id="rId3" Type="http://schemas.openxmlformats.org/officeDocument/2006/relationships/image" Target="../media/image9.png"/><Relationship Id="rId4" Type="http://schemas.openxmlformats.org/officeDocument/2006/relationships/image" Target="../media/image4.png"/><Relationship Id="rId5" Type="http://schemas.openxmlformats.org/officeDocument/2006/relationships/image" Target="../media/image3.png"/><Relationship Id="rId6" Type="http://schemas.openxmlformats.org/officeDocument/2006/relationships/image" Target="../media/image18.png"/><Relationship Id="rId7" Type="http://schemas.openxmlformats.org/officeDocument/2006/relationships/image" Target="../media/image6.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 Id="rId3" Type="http://schemas.openxmlformats.org/officeDocument/2006/relationships/image" Target="../media/image9.png"/><Relationship Id="rId4" Type="http://schemas.openxmlformats.org/officeDocument/2006/relationships/image" Target="../media/image67.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 Id="rId3" Type="http://schemas.openxmlformats.org/officeDocument/2006/relationships/image" Target="../media/image9.png"/><Relationship Id="rId4" Type="http://schemas.openxmlformats.org/officeDocument/2006/relationships/image" Target="../media/image7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3.xml"/><Relationship Id="rId3" Type="http://schemas.openxmlformats.org/officeDocument/2006/relationships/image" Target="../media/image9.png"/><Relationship Id="rId4" Type="http://schemas.openxmlformats.org/officeDocument/2006/relationships/image" Target="../media/image73.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4.xml"/><Relationship Id="rId3" Type="http://schemas.openxmlformats.org/officeDocument/2006/relationships/image" Target="../media/image9.png"/><Relationship Id="rId4" Type="http://schemas.openxmlformats.org/officeDocument/2006/relationships/image" Target="../media/image74.png"/></Relationships>
</file>

<file path=ppt/slides/_rels/slide65.xml.rels><?xml version="1.0" encoding="UTF-8" standalone="yes"?><Relationships xmlns="http://schemas.openxmlformats.org/package/2006/relationships"><Relationship Id="rId10" Type="http://schemas.openxmlformats.org/officeDocument/2006/relationships/image" Target="../media/image71.png"/><Relationship Id="rId1" Type="http://schemas.openxmlformats.org/officeDocument/2006/relationships/slideLayout" Target="../slideLayouts/slideLayout1.xml"/><Relationship Id="rId2" Type="http://schemas.openxmlformats.org/officeDocument/2006/relationships/notesSlide" Target="../notesSlides/notesSlide65.xml"/><Relationship Id="rId3" Type="http://schemas.openxmlformats.org/officeDocument/2006/relationships/image" Target="../media/image17.png"/><Relationship Id="rId4" Type="http://schemas.openxmlformats.org/officeDocument/2006/relationships/image" Target="../media/image6.png"/><Relationship Id="rId9" Type="http://schemas.openxmlformats.org/officeDocument/2006/relationships/hyperlink" Target="https://mydroneproject.eu/" TargetMode="External"/><Relationship Id="rId5" Type="http://schemas.openxmlformats.org/officeDocument/2006/relationships/image" Target="../media/image18.png"/><Relationship Id="rId6" Type="http://schemas.openxmlformats.org/officeDocument/2006/relationships/image" Target="../media/image3.png"/><Relationship Id="rId7" Type="http://schemas.openxmlformats.org/officeDocument/2006/relationships/image" Target="../media/image12.png"/><Relationship Id="rId8" Type="http://schemas.openxmlformats.org/officeDocument/2006/relationships/hyperlink" Target="https://mydroneproject.eu/"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9.png"/><Relationship Id="rId4" Type="http://schemas.openxmlformats.org/officeDocument/2006/relationships/image" Target="../media/image2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9.png"/><Relationship Id="rId4" Type="http://schemas.openxmlformats.org/officeDocument/2006/relationships/image" Target="../media/image5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9.png"/><Relationship Id="rId4" Type="http://schemas.openxmlformats.org/officeDocument/2006/relationships/image" Target="../media/image5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1"/>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6" l="0" r="0" t="-9217"/>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1" name="Google Shape;101;p1"/>
          <p:cNvSpPr/>
          <p:nvPr/>
        </p:nvSpPr>
        <p:spPr>
          <a:xfrm>
            <a:off x="0" y="-3458242"/>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2" name="Google Shape;102;p1"/>
          <p:cNvGrpSpPr/>
          <p:nvPr/>
        </p:nvGrpSpPr>
        <p:grpSpPr>
          <a:xfrm>
            <a:off x="1028700" y="6135610"/>
            <a:ext cx="5102481" cy="887472"/>
            <a:chOff x="0" y="-47625"/>
            <a:chExt cx="1381663" cy="240312"/>
          </a:xfrm>
        </p:grpSpPr>
        <p:sp>
          <p:nvSpPr>
            <p:cNvPr id="103" name="Google Shape;103;p1"/>
            <p:cNvSpPr/>
            <p:nvPr/>
          </p:nvSpPr>
          <p:spPr>
            <a:xfrm>
              <a:off x="0" y="0"/>
              <a:ext cx="1381663" cy="192687"/>
            </a:xfrm>
            <a:custGeom>
              <a:rect b="b" l="l" r="r" t="t"/>
              <a:pathLst>
                <a:path extrusionOk="0" h="192687" w="1381663">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4" name="Google Shape;104;p1"/>
            <p:cNvSpPr txBox="1"/>
            <p:nvPr/>
          </p:nvSpPr>
          <p:spPr>
            <a:xfrm>
              <a:off x="0" y="-47625"/>
              <a:ext cx="1381663" cy="240312"/>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5" name="Google Shape;105;p1"/>
          <p:cNvGrpSpPr/>
          <p:nvPr/>
        </p:nvGrpSpPr>
        <p:grpSpPr>
          <a:xfrm>
            <a:off x="1028700" y="7080843"/>
            <a:ext cx="3927024" cy="860446"/>
            <a:chOff x="0" y="-47625"/>
            <a:chExt cx="1063358" cy="232991"/>
          </a:xfrm>
        </p:grpSpPr>
        <p:sp>
          <p:nvSpPr>
            <p:cNvPr id="106" name="Google Shape;106;p1"/>
            <p:cNvSpPr/>
            <p:nvPr/>
          </p:nvSpPr>
          <p:spPr>
            <a:xfrm>
              <a:off x="0" y="0"/>
              <a:ext cx="1063358" cy="185366"/>
            </a:xfrm>
            <a:custGeom>
              <a:rect b="b" l="l" r="r" t="t"/>
              <a:pathLst>
                <a:path extrusionOk="0" h="185366" w="1063358">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7" name="Google Shape;107;p1"/>
            <p:cNvSpPr txBox="1"/>
            <p:nvPr/>
          </p:nvSpPr>
          <p:spPr>
            <a:xfrm>
              <a:off x="0" y="-47625"/>
              <a:ext cx="1063358" cy="232991"/>
            </a:xfrm>
            <a:prstGeom prst="rect">
              <a:avLst/>
            </a:prstGeom>
            <a:noFill/>
            <a:ln>
              <a:noFill/>
            </a:ln>
          </p:spPr>
          <p:txBody>
            <a:bodyPr anchorCtr="0" anchor="t"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08" name="Google Shape;108;p1"/>
          <p:cNvSpPr/>
          <p:nvPr/>
        </p:nvSpPr>
        <p:spPr>
          <a:xfrm>
            <a:off x="1028700" y="1028700"/>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9" name="Google Shape;109;p1"/>
          <p:cNvSpPr/>
          <p:nvPr/>
        </p:nvSpPr>
        <p:spPr>
          <a:xfrm>
            <a:off x="9703066" y="-3373891"/>
            <a:ext cx="5328592" cy="8256736"/>
          </a:xfrm>
          <a:custGeom>
            <a:rect b="b" l="l" r="r" t="t"/>
            <a:pathLst>
              <a:path extrusionOk="0" h="8256736" w="5328592">
                <a:moveTo>
                  <a:pt x="0" y="0"/>
                </a:moveTo>
                <a:lnTo>
                  <a:pt x="5328591" y="0"/>
                </a:lnTo>
                <a:lnTo>
                  <a:pt x="5328591" y="8256735"/>
                </a:lnTo>
                <a:lnTo>
                  <a:pt x="0" y="8256735"/>
                </a:lnTo>
                <a:lnTo>
                  <a:pt x="0" y="0"/>
                </a:lnTo>
                <a:close/>
              </a:path>
            </a:pathLst>
          </a:custGeom>
          <a:blipFill rotWithShape="1">
            <a:blip r:embed="rId6">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0" name="Google Shape;110;p1"/>
          <p:cNvSpPr/>
          <p:nvPr/>
        </p:nvSpPr>
        <p:spPr>
          <a:xfrm rot="-5400000">
            <a:off x="14465585" y="3076769"/>
            <a:ext cx="2937939" cy="4133462"/>
          </a:xfrm>
          <a:custGeom>
            <a:rect b="b" l="l" r="r" t="t"/>
            <a:pathLst>
              <a:path extrusionOk="0" h="4133462" w="2937939">
                <a:moveTo>
                  <a:pt x="0" y="0"/>
                </a:moveTo>
                <a:lnTo>
                  <a:pt x="2937939" y="0"/>
                </a:lnTo>
                <a:lnTo>
                  <a:pt x="2937939" y="4133462"/>
                </a:lnTo>
                <a:lnTo>
                  <a:pt x="0" y="4133462"/>
                </a:lnTo>
                <a:lnTo>
                  <a:pt x="0" y="0"/>
                </a:lnTo>
                <a:close/>
              </a:path>
            </a:pathLst>
          </a:custGeom>
          <a:blipFill rotWithShape="1">
            <a:blip r:embed="rId6">
              <a:alphaModFix/>
            </a:blip>
            <a:stretch>
              <a:fillRect b="0" l="-107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1" name="Google Shape;111;p1"/>
          <p:cNvSpPr/>
          <p:nvPr/>
        </p:nvSpPr>
        <p:spPr>
          <a:xfrm>
            <a:off x="13238369" y="444593"/>
            <a:ext cx="5149829" cy="1628968"/>
          </a:xfrm>
          <a:custGeom>
            <a:rect b="b" l="l" r="r" t="t"/>
            <a:pathLst>
              <a:path extrusionOk="0" h="1628968" w="5149829">
                <a:moveTo>
                  <a:pt x="0" y="0"/>
                </a:moveTo>
                <a:lnTo>
                  <a:pt x="5149829" y="0"/>
                </a:lnTo>
                <a:lnTo>
                  <a:pt x="5149829" y="1628968"/>
                </a:lnTo>
                <a:lnTo>
                  <a:pt x="0" y="1628968"/>
                </a:lnTo>
                <a:lnTo>
                  <a:pt x="0" y="0"/>
                </a:lnTo>
                <a:close/>
              </a:path>
            </a:pathLst>
          </a:custGeom>
          <a:blipFill rotWithShape="1">
            <a:blip r:embed="rId7">
              <a:alphaModFix/>
            </a:blip>
            <a:stretch>
              <a:fillRect b="0" l="-152"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 name="Google Shape;112;p1"/>
          <p:cNvSpPr/>
          <p:nvPr/>
        </p:nvSpPr>
        <p:spPr>
          <a:xfrm>
            <a:off x="7852621" y="8443920"/>
            <a:ext cx="3872623" cy="864030"/>
          </a:xfrm>
          <a:custGeom>
            <a:rect b="b" l="l" r="r" t="t"/>
            <a:pathLst>
              <a:path extrusionOk="0" h="864030" w="3872623">
                <a:moveTo>
                  <a:pt x="0" y="0"/>
                </a:moveTo>
                <a:lnTo>
                  <a:pt x="3872622" y="0"/>
                </a:lnTo>
                <a:lnTo>
                  <a:pt x="3872622" y="864030"/>
                </a:lnTo>
                <a:lnTo>
                  <a:pt x="0" y="864030"/>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3" name="Google Shape;113;p1"/>
          <p:cNvSpPr/>
          <p:nvPr/>
        </p:nvSpPr>
        <p:spPr>
          <a:xfrm>
            <a:off x="12123384" y="8512517"/>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9">
              <a:alphaModFix/>
            </a:blip>
            <a:stretch>
              <a:fillRect b="0" l="0" r="-101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 name="Google Shape;114;p1"/>
          <p:cNvSpPr txBox="1"/>
          <p:nvPr/>
        </p:nvSpPr>
        <p:spPr>
          <a:xfrm>
            <a:off x="1084825" y="4506275"/>
            <a:ext cx="12153600" cy="1589100"/>
          </a:xfrm>
          <a:prstGeom prst="rect">
            <a:avLst/>
          </a:prstGeom>
          <a:noFill/>
          <a:ln>
            <a:noFill/>
          </a:ln>
        </p:spPr>
        <p:txBody>
          <a:bodyPr anchorCtr="0" anchor="t" bIns="0" lIns="0" spcFirstLastPara="1" rIns="0" wrap="square" tIns="0">
            <a:spAutoFit/>
          </a:bodyPr>
          <a:lstStyle/>
          <a:p>
            <a:pPr indent="0" lvl="0" marL="0" marR="0" rtl="0" algn="l">
              <a:lnSpc>
                <a:spcPct val="130031"/>
              </a:lnSpc>
              <a:spcBef>
                <a:spcPts val="0"/>
              </a:spcBef>
              <a:spcAft>
                <a:spcPts val="0"/>
              </a:spcAft>
              <a:buClr>
                <a:srgbClr val="000000"/>
              </a:buClr>
              <a:buSzPts val="2867"/>
              <a:buFont typeface="Arial"/>
              <a:buNone/>
            </a:pPr>
            <a:r>
              <a:rPr b="0" i="0" lang="en-US" sz="2867" u="none" cap="none" strike="noStrike">
                <a:solidFill>
                  <a:srgbClr val="2A2828"/>
                </a:solidFill>
                <a:latin typeface="Bricolage Grotesque"/>
                <a:ea typeface="Bricolage Grotesque"/>
                <a:cs typeface="Bricolage Grotesque"/>
                <a:sym typeface="Bricolage Grotesque"/>
              </a:rPr>
              <a:t>Formazione di insegnanti e dirigenti scolastici per promuovere l'alfabetizzazione digitale e combattere la diffusione di disinformazione tra i gruppi vulnerabili di adolescenti</a:t>
            </a:r>
            <a:endParaRPr b="0" i="0" sz="1400" u="none" cap="none" strike="noStrike">
              <a:solidFill>
                <a:srgbClr val="000000"/>
              </a:solidFill>
              <a:latin typeface="Arial"/>
              <a:ea typeface="Arial"/>
              <a:cs typeface="Arial"/>
              <a:sym typeface="Arial"/>
            </a:endParaRPr>
          </a:p>
        </p:txBody>
      </p:sp>
      <p:sp>
        <p:nvSpPr>
          <p:cNvPr id="115" name="Google Shape;115;p1"/>
          <p:cNvSpPr txBox="1"/>
          <p:nvPr/>
        </p:nvSpPr>
        <p:spPr>
          <a:xfrm>
            <a:off x="1084825" y="3177950"/>
            <a:ext cx="13196400" cy="1329300"/>
          </a:xfrm>
          <a:prstGeom prst="rect">
            <a:avLst/>
          </a:prstGeom>
          <a:noFill/>
          <a:ln>
            <a:noFill/>
          </a:ln>
        </p:spPr>
        <p:txBody>
          <a:bodyPr anchorCtr="0" anchor="t" bIns="0" lIns="0" spcFirstLastPara="1" rIns="0" wrap="square" tIns="0">
            <a:spAutoFit/>
          </a:bodyPr>
          <a:lstStyle/>
          <a:p>
            <a:pPr indent="0" lvl="0" marL="0" marR="0" rtl="0" algn="l">
              <a:lnSpc>
                <a:spcPct val="110004"/>
              </a:lnSpc>
              <a:spcBef>
                <a:spcPts val="0"/>
              </a:spcBef>
              <a:spcAft>
                <a:spcPts val="0"/>
              </a:spcAft>
              <a:buClr>
                <a:srgbClr val="000000"/>
              </a:buClr>
              <a:buSzPts val="8636"/>
              <a:buFont typeface="Arial"/>
              <a:buNone/>
            </a:pPr>
            <a:r>
              <a:rPr b="1" i="0" lang="en-US" sz="8636" u="none" cap="none" strike="noStrike">
                <a:solidFill>
                  <a:srgbClr val="012B1B"/>
                </a:solidFill>
                <a:latin typeface="Bricolage Grotesque"/>
                <a:ea typeface="Bricolage Grotesque"/>
                <a:cs typeface="Bricolage Grotesque"/>
                <a:sym typeface="Bricolage Grotesque"/>
              </a:rPr>
              <a:t>PROGETTO</a:t>
            </a:r>
            <a:r>
              <a:rPr b="1" i="0" lang="en-US" sz="8636" u="none" cap="none" strike="noStrike">
                <a:solidFill>
                  <a:srgbClr val="0C4DA2"/>
                </a:solidFill>
                <a:latin typeface="Bricolage Grotesque"/>
                <a:ea typeface="Bricolage Grotesque"/>
                <a:cs typeface="Bricolage Grotesque"/>
                <a:sym typeface="Bricolage Grotesque"/>
              </a:rPr>
              <a:t> DRONE</a:t>
            </a:r>
            <a:endParaRPr b="0" i="0" sz="1400" u="none" cap="none" strike="noStrike">
              <a:solidFill>
                <a:srgbClr val="000000"/>
              </a:solidFill>
              <a:latin typeface="Arial"/>
              <a:ea typeface="Arial"/>
              <a:cs typeface="Arial"/>
              <a:sym typeface="Arial"/>
            </a:endParaRPr>
          </a:p>
        </p:txBody>
      </p:sp>
      <p:sp>
        <p:nvSpPr>
          <p:cNvPr id="116" name="Google Shape;116;p1"/>
          <p:cNvSpPr txBox="1"/>
          <p:nvPr/>
        </p:nvSpPr>
        <p:spPr>
          <a:xfrm>
            <a:off x="1345549" y="6429050"/>
            <a:ext cx="4647300" cy="339000"/>
          </a:xfrm>
          <a:prstGeom prst="rect">
            <a:avLst/>
          </a:prstGeom>
          <a:noFill/>
          <a:ln>
            <a:noFill/>
          </a:ln>
        </p:spPr>
        <p:txBody>
          <a:bodyPr anchorCtr="0" anchor="t" bIns="0" lIns="0" spcFirstLastPara="1" rIns="0" wrap="square" tIns="0">
            <a:spAutoFit/>
          </a:bodyPr>
          <a:lstStyle/>
          <a:p>
            <a:pPr indent="0" lvl="0" marL="0" marR="0" rtl="0" algn="l">
              <a:lnSpc>
                <a:spcPct val="150045"/>
              </a:lnSpc>
              <a:spcBef>
                <a:spcPts val="0"/>
              </a:spcBef>
              <a:spcAft>
                <a:spcPts val="0"/>
              </a:spcAft>
              <a:buClr>
                <a:srgbClr val="000000"/>
              </a:buClr>
              <a:buSzPts val="2202"/>
              <a:buFont typeface="Arial"/>
              <a:buNone/>
            </a:pPr>
            <a:r>
              <a:rPr b="0" i="0" lang="en-US" sz="2202" u="none" cap="none" strike="noStrike">
                <a:solidFill>
                  <a:srgbClr val="FFFFFF"/>
                </a:solidFill>
                <a:latin typeface="Bricolage Grotesque"/>
                <a:ea typeface="Bricolage Grotesque"/>
                <a:cs typeface="Bricolage Grotesque"/>
                <a:sym typeface="Bricolage Grotesque"/>
              </a:rPr>
              <a:t>1 gennaio 2024-31 dicembre 2026</a:t>
            </a:r>
            <a:endParaRPr b="0" i="0" sz="1400" u="none" cap="none" strike="noStrike">
              <a:solidFill>
                <a:srgbClr val="000000"/>
              </a:solidFill>
              <a:latin typeface="Arial"/>
              <a:ea typeface="Arial"/>
              <a:cs typeface="Arial"/>
              <a:sym typeface="Arial"/>
            </a:endParaRPr>
          </a:p>
        </p:txBody>
      </p:sp>
      <p:sp>
        <p:nvSpPr>
          <p:cNvPr id="117" name="Google Shape;117;p1"/>
          <p:cNvSpPr txBox="1"/>
          <p:nvPr/>
        </p:nvSpPr>
        <p:spPr>
          <a:xfrm>
            <a:off x="1084814" y="8699650"/>
            <a:ext cx="3455295" cy="558650"/>
          </a:xfrm>
          <a:prstGeom prst="rect">
            <a:avLst/>
          </a:prstGeom>
          <a:noFill/>
          <a:ln>
            <a:noFill/>
          </a:ln>
        </p:spPr>
        <p:txBody>
          <a:bodyPr anchorCtr="0" anchor="t" bIns="0" lIns="0" spcFirstLastPara="1" rIns="0" wrap="square" tIns="0">
            <a:spAutoFit/>
          </a:bodyPr>
          <a:lstStyle/>
          <a:p>
            <a:pPr indent="0" lvl="0" marL="0" marR="0" rtl="0" algn="l">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Presentato da:</a:t>
            </a:r>
            <a:endParaRPr b="0" i="0" sz="1400" u="none" cap="none" strike="noStrike">
              <a:solidFill>
                <a:srgbClr val="000000"/>
              </a:solidFill>
              <a:latin typeface="Arial"/>
              <a:ea typeface="Arial"/>
              <a:cs typeface="Arial"/>
              <a:sym typeface="Arial"/>
            </a:endParaRPr>
          </a:p>
        </p:txBody>
      </p:sp>
      <p:sp>
        <p:nvSpPr>
          <p:cNvPr id="118" name="Google Shape;118;p1"/>
          <p:cNvSpPr txBox="1"/>
          <p:nvPr/>
        </p:nvSpPr>
        <p:spPr>
          <a:xfrm>
            <a:off x="3872261" y="8796822"/>
            <a:ext cx="2454716" cy="505331"/>
          </a:xfrm>
          <a:prstGeom prst="rect">
            <a:avLst/>
          </a:prstGeom>
          <a:noFill/>
          <a:ln>
            <a:noFill/>
          </a:ln>
        </p:spPr>
        <p:txBody>
          <a:bodyPr anchorCtr="0" anchor="t" bIns="0" lIns="0" spcFirstLastPara="1" rIns="0" wrap="square" tIns="0">
            <a:spAutoFit/>
          </a:bodyPr>
          <a:lstStyle/>
          <a:p>
            <a:pPr indent="0" lvl="0" marL="0" marR="0" rtl="0" algn="l">
              <a:lnSpc>
                <a:spcPct val="149977"/>
              </a:lnSpc>
              <a:spcBef>
                <a:spcPts val="0"/>
              </a:spcBef>
              <a:spcAft>
                <a:spcPts val="0"/>
              </a:spcAft>
              <a:buClr>
                <a:srgbClr val="000000"/>
              </a:buClr>
              <a:buSzPts val="2189"/>
              <a:buFont typeface="Arial"/>
              <a:buNone/>
            </a:pPr>
            <a:r>
              <a:rPr b="0" i="0" lang="en-US" sz="2189" u="none" cap="none" strike="noStrike">
                <a:solidFill>
                  <a:srgbClr val="000000"/>
                </a:solidFill>
                <a:latin typeface="Bricolage Grotesque"/>
                <a:ea typeface="Bricolage Grotesque"/>
                <a:cs typeface="Bricolage Grotesque"/>
                <a:sym typeface="Bricolage Grotesque"/>
              </a:rPr>
              <a:t>UNIC</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31"/>
          <p:cNvSpPr txBox="1"/>
          <p:nvPr>
            <p:ph idx="4294967295" type="title"/>
          </p:nvPr>
        </p:nvSpPr>
        <p:spPr>
          <a:xfrm>
            <a:off x="0" y="214313"/>
            <a:ext cx="13512800" cy="12033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SzPct val="111113"/>
              <a:buNone/>
            </a:pPr>
            <a:r>
              <a:rPr b="1" lang="en-US">
                <a:latin typeface="Bricolage Grotesque"/>
                <a:ea typeface="Bricolage Grotesque"/>
                <a:cs typeface="Bricolage Grotesque"/>
                <a:sym typeface="Bricolage Grotesque"/>
              </a:rPr>
              <a:t>Termini chiave Misinformazione vs. Disinformazione </a:t>
            </a:r>
            <a:endParaRPr>
              <a:latin typeface="Bricolage Grotesque"/>
              <a:ea typeface="Bricolage Grotesque"/>
              <a:cs typeface="Bricolage Grotesque"/>
              <a:sym typeface="Bricolage Grotesque"/>
            </a:endParaRPr>
          </a:p>
        </p:txBody>
      </p:sp>
      <p:sp>
        <p:nvSpPr>
          <p:cNvPr id="277" name="Google Shape;277;p31"/>
          <p:cNvSpPr/>
          <p:nvPr/>
        </p:nvSpPr>
        <p:spPr>
          <a:xfrm>
            <a:off x="7160159" y="1803404"/>
            <a:ext cx="4870688" cy="4171320"/>
          </a:xfrm>
          <a:prstGeom prst="roundRect">
            <a:avLst>
              <a:gd fmla="val 3435"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278" name="Google Shape;278;p31"/>
          <p:cNvSpPr/>
          <p:nvPr/>
        </p:nvSpPr>
        <p:spPr>
          <a:xfrm>
            <a:off x="7512708" y="1844849"/>
            <a:ext cx="4165590"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lang="en-US" sz="3200">
                <a:solidFill>
                  <a:srgbClr val="FFFFFF"/>
                </a:solidFill>
                <a:latin typeface="Calibri"/>
                <a:ea typeface="Calibri"/>
                <a:cs typeface="Calibri"/>
                <a:sym typeface="Calibri"/>
              </a:rPr>
              <a:t>M</a:t>
            </a:r>
            <a:r>
              <a:rPr b="1" i="0" lang="en-US" sz="3200" u="none" cap="none" strike="noStrike">
                <a:solidFill>
                  <a:srgbClr val="FFFFFF"/>
                </a:solidFill>
                <a:latin typeface="Calibri"/>
                <a:ea typeface="Calibri"/>
                <a:cs typeface="Calibri"/>
                <a:sym typeface="Calibri"/>
              </a:rPr>
              <a:t>isinformazione</a:t>
            </a:r>
            <a:endParaRPr b="0" i="0" sz="3200" u="none" cap="none" strike="noStrike">
              <a:solidFill>
                <a:srgbClr val="000000"/>
              </a:solidFill>
              <a:latin typeface="Calibri"/>
              <a:ea typeface="Calibri"/>
              <a:cs typeface="Calibri"/>
              <a:sym typeface="Calibri"/>
            </a:endParaRPr>
          </a:p>
        </p:txBody>
      </p:sp>
      <p:sp>
        <p:nvSpPr>
          <p:cNvPr id="279" name="Google Shape;279;p31"/>
          <p:cNvSpPr/>
          <p:nvPr/>
        </p:nvSpPr>
        <p:spPr>
          <a:xfrm>
            <a:off x="7512708" y="2822547"/>
            <a:ext cx="4165590" cy="272871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FFFFFF"/>
                </a:solidFill>
                <a:latin typeface="Calibri"/>
                <a:ea typeface="Calibri"/>
                <a:cs typeface="Calibri"/>
                <a:sym typeface="Calibri"/>
              </a:rPr>
              <a:t>Informazioni false diffuse senza intenzioni dannose. Spesso condivise da persone benintenzionate che credono che siano vere.</a:t>
            </a:r>
            <a:endParaRPr b="0" i="0" sz="3200" u="none" cap="none" strike="noStrike">
              <a:solidFill>
                <a:srgbClr val="000000"/>
              </a:solidFill>
              <a:latin typeface="Calibri"/>
              <a:ea typeface="Calibri"/>
              <a:cs typeface="Calibri"/>
              <a:sym typeface="Calibri"/>
            </a:endParaRPr>
          </a:p>
        </p:txBody>
      </p:sp>
      <p:sp>
        <p:nvSpPr>
          <p:cNvPr id="280" name="Google Shape;280;p31"/>
          <p:cNvSpPr/>
          <p:nvPr/>
        </p:nvSpPr>
        <p:spPr>
          <a:xfrm>
            <a:off x="12894245" y="1803404"/>
            <a:ext cx="4870688" cy="4171320"/>
          </a:xfrm>
          <a:prstGeom prst="roundRect">
            <a:avLst>
              <a:gd fmla="val 3435"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281" name="Google Shape;281;p31"/>
          <p:cNvSpPr/>
          <p:nvPr/>
        </p:nvSpPr>
        <p:spPr>
          <a:xfrm>
            <a:off x="13246794" y="1879181"/>
            <a:ext cx="4165590"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FFFFFF"/>
                </a:solidFill>
                <a:latin typeface="Calibri"/>
                <a:ea typeface="Calibri"/>
                <a:cs typeface="Calibri"/>
                <a:sym typeface="Calibri"/>
              </a:rPr>
              <a:t>Disinformazione</a:t>
            </a:r>
            <a:endParaRPr b="0" i="0" sz="3200" u="none" cap="none" strike="noStrike">
              <a:solidFill>
                <a:srgbClr val="000000"/>
              </a:solidFill>
              <a:latin typeface="Calibri"/>
              <a:ea typeface="Calibri"/>
              <a:cs typeface="Calibri"/>
              <a:sym typeface="Calibri"/>
            </a:endParaRPr>
          </a:p>
        </p:txBody>
      </p:sp>
      <p:sp>
        <p:nvSpPr>
          <p:cNvPr id="282" name="Google Shape;282;p31"/>
          <p:cNvSpPr/>
          <p:nvPr/>
        </p:nvSpPr>
        <p:spPr>
          <a:xfrm>
            <a:off x="13123427" y="2797799"/>
            <a:ext cx="4165590" cy="2728718"/>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FFFFFF"/>
                </a:solidFill>
                <a:latin typeface="Calibri"/>
                <a:ea typeface="Calibri"/>
                <a:cs typeface="Calibri"/>
                <a:sym typeface="Calibri"/>
              </a:rPr>
              <a:t>Informazioni false diffuse deliberatamente per ingannare. Create con lo scopo di causare danni o promuovere un programma.</a:t>
            </a:r>
            <a:endParaRPr b="0" i="0" sz="3200" u="none" cap="none" strike="noStrike">
              <a:solidFill>
                <a:srgbClr val="000000"/>
              </a:solidFill>
              <a:latin typeface="Calibri"/>
              <a:ea typeface="Calibri"/>
              <a:cs typeface="Calibri"/>
              <a:sym typeface="Calibri"/>
            </a:endParaRPr>
          </a:p>
        </p:txBody>
      </p:sp>
      <p:sp>
        <p:nvSpPr>
          <p:cNvPr id="283" name="Google Shape;283;p31"/>
          <p:cNvSpPr/>
          <p:nvPr/>
        </p:nvSpPr>
        <p:spPr>
          <a:xfrm>
            <a:off x="7160158" y="6165372"/>
            <a:ext cx="10840133" cy="2780507"/>
          </a:xfrm>
          <a:prstGeom prst="roundRect">
            <a:avLst>
              <a:gd fmla="val 565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284" name="Google Shape;284;p31"/>
          <p:cNvSpPr/>
          <p:nvPr/>
        </p:nvSpPr>
        <p:spPr>
          <a:xfrm>
            <a:off x="7512708" y="6245618"/>
            <a:ext cx="4263709"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FFFFFF"/>
                </a:solidFill>
                <a:latin typeface="Calibri"/>
                <a:ea typeface="Calibri"/>
                <a:cs typeface="Calibri"/>
                <a:sym typeface="Calibri"/>
              </a:rPr>
              <a:t>Malinformazione</a:t>
            </a:r>
            <a:endParaRPr b="0" i="0" sz="3200" u="none" cap="none" strike="noStrike">
              <a:solidFill>
                <a:srgbClr val="000000"/>
              </a:solidFill>
              <a:latin typeface="Calibri"/>
              <a:ea typeface="Calibri"/>
              <a:cs typeface="Calibri"/>
              <a:sym typeface="Calibri"/>
            </a:endParaRPr>
          </a:p>
        </p:txBody>
      </p:sp>
      <p:sp>
        <p:nvSpPr>
          <p:cNvPr id="285" name="Google Shape;285;p31"/>
          <p:cNvSpPr/>
          <p:nvPr/>
        </p:nvSpPr>
        <p:spPr>
          <a:xfrm>
            <a:off x="7578126" y="6858716"/>
            <a:ext cx="9972019" cy="151447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FFFFFF"/>
                </a:solidFill>
                <a:latin typeface="Calibri"/>
                <a:ea typeface="Calibri"/>
                <a:cs typeface="Calibri"/>
                <a:sym typeface="Calibri"/>
              </a:rPr>
              <a:t>Informazioni basate sulla verità (anche se possono essere esagerate o presentate fuori contesto) ma condivise con l'intento di attaccare un'idea, un individuo, un'organizzazione, un gruppo, un paese o altra entità. </a:t>
            </a:r>
            <a:endParaRPr b="0" i="0" sz="3200" u="none" cap="none" strike="noStrike">
              <a:solidFill>
                <a:srgbClr val="000000"/>
              </a:solidFill>
              <a:latin typeface="Calibri"/>
              <a:ea typeface="Calibri"/>
              <a:cs typeface="Calibri"/>
              <a:sym typeface="Calibri"/>
            </a:endParaRPr>
          </a:p>
        </p:txBody>
      </p:sp>
      <p:pic>
        <p:nvPicPr>
          <p:cNvPr descr="preencoded.png" id="286" name="Google Shape;286;p31"/>
          <p:cNvPicPr preferRelativeResize="0"/>
          <p:nvPr/>
        </p:nvPicPr>
        <p:blipFill rotWithShape="1">
          <a:blip r:embed="rId3">
            <a:alphaModFix/>
          </a:blip>
          <a:srcRect b="0" l="0" r="0" t="0"/>
          <a:stretch/>
        </p:blipFill>
        <p:spPr>
          <a:xfrm>
            <a:off x="37270" y="1662450"/>
            <a:ext cx="5576130" cy="8624549"/>
          </a:xfrm>
          <a:prstGeom prst="rect">
            <a:avLst/>
          </a:prstGeom>
          <a:noFill/>
          <a:ln>
            <a:noFill/>
          </a:ln>
        </p:spPr>
      </p:pic>
      <p:sp>
        <p:nvSpPr>
          <p:cNvPr id="287" name="Google Shape;287;p31"/>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32"/>
          <p:cNvSpPr txBox="1"/>
          <p:nvPr>
            <p:ph idx="4294967295" type="title"/>
          </p:nvPr>
        </p:nvSpPr>
        <p:spPr>
          <a:xfrm>
            <a:off x="0" y="211138"/>
            <a:ext cx="12098860" cy="120650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4522"/>
              <a:buNone/>
            </a:pPr>
            <a:r>
              <a:rPr b="1" lang="en-US" sz="3700">
                <a:latin typeface="Bricolage Grotesque"/>
                <a:ea typeface="Bricolage Grotesque"/>
                <a:cs typeface="Bricolage Grotesque"/>
                <a:sym typeface="Bricolage Grotesque"/>
              </a:rPr>
              <a:t>Tipi di misinformazione, malinformazione e disinformazione</a:t>
            </a:r>
            <a:endParaRPr sz="3700">
              <a:latin typeface="Bricolage Grotesque"/>
              <a:ea typeface="Bricolage Grotesque"/>
              <a:cs typeface="Bricolage Grotesque"/>
              <a:sym typeface="Bricolage Grotesque"/>
            </a:endParaRPr>
          </a:p>
        </p:txBody>
      </p:sp>
      <p:sp>
        <p:nvSpPr>
          <p:cNvPr id="293" name="Google Shape;293;p32"/>
          <p:cNvSpPr/>
          <p:nvPr/>
        </p:nvSpPr>
        <p:spPr>
          <a:xfrm>
            <a:off x="215012" y="2208553"/>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294" name="Google Shape;294;p32"/>
          <p:cNvSpPr/>
          <p:nvPr/>
        </p:nvSpPr>
        <p:spPr>
          <a:xfrm>
            <a:off x="1356315" y="2152118"/>
            <a:ext cx="4263600" cy="5328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Contenuti inventati</a:t>
            </a:r>
            <a:endParaRPr b="1" i="0" sz="3200" u="none" cap="none" strike="noStrike">
              <a:solidFill>
                <a:srgbClr val="000000"/>
              </a:solidFill>
              <a:latin typeface="Calibri"/>
              <a:ea typeface="Calibri"/>
              <a:cs typeface="Calibri"/>
              <a:sym typeface="Calibri"/>
            </a:endParaRPr>
          </a:p>
        </p:txBody>
      </p:sp>
      <p:sp>
        <p:nvSpPr>
          <p:cNvPr id="295" name="Google Shape;295;p32"/>
          <p:cNvSpPr/>
          <p:nvPr/>
        </p:nvSpPr>
        <p:spPr>
          <a:xfrm>
            <a:off x="972990" y="2991476"/>
            <a:ext cx="4006500" cy="1637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Contenuti completamente falsi e privi di fondamento nella realtà. Spesso vengono creati per ingannare o manipolare.</a:t>
            </a:r>
            <a:endParaRPr b="0" i="0" sz="3200" u="none" cap="none" strike="noStrike">
              <a:solidFill>
                <a:srgbClr val="000000"/>
              </a:solidFill>
              <a:latin typeface="Calibri"/>
              <a:ea typeface="Calibri"/>
              <a:cs typeface="Calibri"/>
              <a:sym typeface="Calibri"/>
            </a:endParaRPr>
          </a:p>
        </p:txBody>
      </p:sp>
      <p:sp>
        <p:nvSpPr>
          <p:cNvPr id="296" name="Google Shape;296;p32"/>
          <p:cNvSpPr/>
          <p:nvPr/>
        </p:nvSpPr>
        <p:spPr>
          <a:xfrm>
            <a:off x="6890247" y="2261424"/>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297" name="Google Shape;297;p32"/>
          <p:cNvSpPr/>
          <p:nvPr/>
        </p:nvSpPr>
        <p:spPr>
          <a:xfrm>
            <a:off x="7835260" y="2152093"/>
            <a:ext cx="4263600" cy="5328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Contenuti manipolati</a:t>
            </a:r>
            <a:endParaRPr b="1" i="0" sz="3200" u="none" cap="none" strike="noStrike">
              <a:solidFill>
                <a:srgbClr val="000000"/>
              </a:solidFill>
              <a:latin typeface="Calibri"/>
              <a:ea typeface="Calibri"/>
              <a:cs typeface="Calibri"/>
              <a:sym typeface="Calibri"/>
            </a:endParaRPr>
          </a:p>
        </p:txBody>
      </p:sp>
      <p:sp>
        <p:nvSpPr>
          <p:cNvPr id="298" name="Google Shape;298;p32"/>
          <p:cNvSpPr/>
          <p:nvPr/>
        </p:nvSpPr>
        <p:spPr>
          <a:xfrm>
            <a:off x="7835260" y="3035325"/>
            <a:ext cx="4390200" cy="27288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Informazioni o immagini autentiche che sono state distorte per creare una falsa impressione, ad esempio un titolo sensazionalistico o un "click bait" populista.</a:t>
            </a:r>
            <a:endParaRPr b="0" i="0" sz="3200" u="none" cap="none" strike="noStrike">
              <a:solidFill>
                <a:srgbClr val="000000"/>
              </a:solidFill>
              <a:latin typeface="Calibri"/>
              <a:ea typeface="Calibri"/>
              <a:cs typeface="Calibri"/>
              <a:sym typeface="Calibri"/>
            </a:endParaRPr>
          </a:p>
        </p:txBody>
      </p:sp>
      <p:sp>
        <p:nvSpPr>
          <p:cNvPr id="299" name="Google Shape;299;p32"/>
          <p:cNvSpPr/>
          <p:nvPr/>
        </p:nvSpPr>
        <p:spPr>
          <a:xfrm>
            <a:off x="14314186" y="2152068"/>
            <a:ext cx="4263600" cy="5328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Contenuti falsi</a:t>
            </a:r>
            <a:endParaRPr b="1" i="0" sz="3200" u="none" cap="none" strike="noStrike">
              <a:solidFill>
                <a:srgbClr val="000000"/>
              </a:solidFill>
              <a:latin typeface="Calibri"/>
              <a:ea typeface="Calibri"/>
              <a:cs typeface="Calibri"/>
              <a:sym typeface="Calibri"/>
            </a:endParaRPr>
          </a:p>
        </p:txBody>
      </p:sp>
      <p:sp>
        <p:nvSpPr>
          <p:cNvPr id="300" name="Google Shape;300;p32"/>
          <p:cNvSpPr/>
          <p:nvPr/>
        </p:nvSpPr>
        <p:spPr>
          <a:xfrm>
            <a:off x="14314171" y="2980185"/>
            <a:ext cx="2955300" cy="31383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Imitazione di fonti autentiche, ad esempio utilizzando il marchio di un'agenzia affermata per diffondere informazioni false.</a:t>
            </a:r>
            <a:endParaRPr b="0" i="0" sz="3200" u="none" cap="none" strike="noStrike">
              <a:solidFill>
                <a:srgbClr val="000000"/>
              </a:solidFill>
              <a:latin typeface="Calibri"/>
              <a:ea typeface="Calibri"/>
              <a:cs typeface="Calibri"/>
              <a:sym typeface="Calibri"/>
            </a:endParaRPr>
          </a:p>
        </p:txBody>
      </p:sp>
      <p:sp>
        <p:nvSpPr>
          <p:cNvPr id="301" name="Google Shape;301;p32"/>
          <p:cNvSpPr/>
          <p:nvPr/>
        </p:nvSpPr>
        <p:spPr>
          <a:xfrm>
            <a:off x="13420171" y="2261424"/>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302" name="Google Shape;302;p32"/>
          <p:cNvSpPr/>
          <p:nvPr/>
        </p:nvSpPr>
        <p:spPr>
          <a:xfrm>
            <a:off x="0" y="4935248"/>
            <a:ext cx="2896829" cy="4990922"/>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3">
              <a:alphaModFix amt="50000"/>
            </a:blip>
            <a:stretch>
              <a:fillRect b="0" l="-128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3" name="Google Shape;303;p32"/>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04" name="Google Shape;304;p32"/>
          <p:cNvSpPr/>
          <p:nvPr/>
        </p:nvSpPr>
        <p:spPr>
          <a:xfrm>
            <a:off x="4515590" y="6309011"/>
            <a:ext cx="4263600" cy="53280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Satira e parodia</a:t>
            </a:r>
            <a:endParaRPr b="1" i="0" sz="3200" u="none" cap="none" strike="noStrike">
              <a:solidFill>
                <a:srgbClr val="000000"/>
              </a:solidFill>
              <a:latin typeface="Calibri"/>
              <a:ea typeface="Calibri"/>
              <a:cs typeface="Calibri"/>
              <a:sym typeface="Calibri"/>
            </a:endParaRPr>
          </a:p>
        </p:txBody>
      </p:sp>
      <p:sp>
        <p:nvSpPr>
          <p:cNvPr id="305" name="Google Shape;305;p32"/>
          <p:cNvSpPr/>
          <p:nvPr/>
        </p:nvSpPr>
        <p:spPr>
          <a:xfrm>
            <a:off x="2592549" y="7240495"/>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306" name="Google Shape;306;p32"/>
          <p:cNvSpPr txBox="1"/>
          <p:nvPr/>
        </p:nvSpPr>
        <p:spPr>
          <a:xfrm>
            <a:off x="4515590" y="7240495"/>
            <a:ext cx="8373617" cy="2154406"/>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Storie umoristiche ma false presentate come vere. Spesso hanno lo scopo di essere satiriche, ma possono essere fuorvianti per i lettori.</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rgbClr val="000000"/>
              </a:solidFill>
              <a:latin typeface="Calibri"/>
              <a:ea typeface="Calibri"/>
              <a:cs typeface="Calibri"/>
              <a:sym typeface="Calibri"/>
            </a:endParaRPr>
          </a:p>
        </p:txBody>
      </p:sp>
      <p:sp>
        <p:nvSpPr>
          <p:cNvPr id="307" name="Google Shape;307;p32"/>
          <p:cNvSpPr/>
          <p:nvPr/>
        </p:nvSpPr>
        <p:spPr>
          <a:xfrm>
            <a:off x="3520643" y="6436606"/>
            <a:ext cx="767400" cy="767400"/>
          </a:xfrm>
          <a:prstGeom prst="roundRect">
            <a:avLst>
              <a:gd fmla="val 18669" name="adj"/>
            </a:avLst>
          </a:prstGeom>
          <a:solidFill>
            <a:srgbClr val="E1E1EA"/>
          </a:solidFill>
          <a:ln cap="flat" cmpd="sng" w="9525">
            <a:solidFill>
              <a:srgbClr val="C7C7D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33"/>
          <p:cNvSpPr txBox="1"/>
          <p:nvPr>
            <p:ph idx="4294967295" type="title"/>
          </p:nvPr>
        </p:nvSpPr>
        <p:spPr>
          <a:xfrm>
            <a:off x="0" y="214313"/>
            <a:ext cx="5303838" cy="12033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SzPct val="111111"/>
              <a:buNone/>
            </a:pPr>
            <a:r>
              <a:rPr b="1" lang="en-US">
                <a:latin typeface="Bricolage Grotesque"/>
                <a:ea typeface="Bricolage Grotesque"/>
                <a:cs typeface="Bricolage Grotesque"/>
                <a:sym typeface="Bricolage Grotesque"/>
              </a:rPr>
              <a:t>Esempi reali</a:t>
            </a:r>
            <a:endParaRPr>
              <a:latin typeface="Bricolage Grotesque"/>
              <a:ea typeface="Bricolage Grotesque"/>
              <a:cs typeface="Bricolage Grotesque"/>
              <a:sym typeface="Bricolage Grotesque"/>
            </a:endParaRPr>
          </a:p>
        </p:txBody>
      </p:sp>
      <p:pic>
        <p:nvPicPr>
          <p:cNvPr descr="preencoded.png" id="313" name="Google Shape;313;p33"/>
          <p:cNvPicPr preferRelativeResize="0"/>
          <p:nvPr/>
        </p:nvPicPr>
        <p:blipFill rotWithShape="1">
          <a:blip r:embed="rId3">
            <a:alphaModFix/>
          </a:blip>
          <a:srcRect b="0" l="0" r="0" t="0"/>
          <a:stretch/>
        </p:blipFill>
        <p:spPr>
          <a:xfrm>
            <a:off x="83184" y="1861685"/>
            <a:ext cx="5769875" cy="3565953"/>
          </a:xfrm>
          <a:prstGeom prst="rect">
            <a:avLst/>
          </a:prstGeom>
          <a:noFill/>
          <a:ln>
            <a:noFill/>
          </a:ln>
        </p:spPr>
      </p:pic>
      <p:sp>
        <p:nvSpPr>
          <p:cNvPr id="314" name="Google Shape;314;p33"/>
          <p:cNvSpPr/>
          <p:nvPr/>
        </p:nvSpPr>
        <p:spPr>
          <a:xfrm>
            <a:off x="78143" y="5676568"/>
            <a:ext cx="4307219"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cap="none" strike="noStrike">
                <a:solidFill>
                  <a:srgbClr val="311211"/>
                </a:solidFill>
                <a:latin typeface="Calibri"/>
                <a:ea typeface="Calibri"/>
                <a:cs typeface="Calibri"/>
                <a:sym typeface="Calibri"/>
              </a:rPr>
              <a:t>Disinformazione sanitaria</a:t>
            </a:r>
            <a:endParaRPr b="0" i="0" sz="3000" u="none" cap="none" strike="noStrike">
              <a:solidFill>
                <a:srgbClr val="311211"/>
              </a:solidFill>
              <a:latin typeface="Calibri"/>
              <a:ea typeface="Calibri"/>
              <a:cs typeface="Calibri"/>
              <a:sym typeface="Calibri"/>
            </a:endParaRPr>
          </a:p>
        </p:txBody>
      </p:sp>
      <p:sp>
        <p:nvSpPr>
          <p:cNvPr id="315" name="Google Shape;315;p33"/>
          <p:cNvSpPr/>
          <p:nvPr/>
        </p:nvSpPr>
        <p:spPr>
          <a:xfrm>
            <a:off x="83159" y="7023338"/>
            <a:ext cx="5769900" cy="2183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0" i="0" lang="en-US" sz="3000" u="none" cap="none" strike="noStrike">
                <a:solidFill>
                  <a:srgbClr val="311211"/>
                </a:solidFill>
                <a:latin typeface="Calibri"/>
                <a:ea typeface="Calibri"/>
                <a:cs typeface="Calibri"/>
                <a:sym typeface="Calibri"/>
              </a:rPr>
              <a:t>Durante la pandemia di COVID-19, si sono diffuse rapidamente false cure che hanno portato a pericolose automedicazioni. Le autorità sanitarie hanno faticato a contrastare queste false credenze.</a:t>
            </a:r>
            <a:endParaRPr b="0" i="0" sz="3000" u="none" cap="none" strike="noStrike">
              <a:solidFill>
                <a:srgbClr val="311211"/>
              </a:solidFill>
              <a:latin typeface="Calibri"/>
              <a:ea typeface="Calibri"/>
              <a:cs typeface="Calibri"/>
              <a:sym typeface="Calibri"/>
            </a:endParaRPr>
          </a:p>
        </p:txBody>
      </p:sp>
      <p:pic>
        <p:nvPicPr>
          <p:cNvPr descr="preencoded.png" id="316" name="Google Shape;316;p33"/>
          <p:cNvPicPr preferRelativeResize="0"/>
          <p:nvPr/>
        </p:nvPicPr>
        <p:blipFill rotWithShape="1">
          <a:blip r:embed="rId4">
            <a:alphaModFix/>
          </a:blip>
          <a:srcRect b="0" l="0" r="0" t="0"/>
          <a:stretch/>
        </p:blipFill>
        <p:spPr>
          <a:xfrm>
            <a:off x="6235995" y="1861686"/>
            <a:ext cx="5769875" cy="3565953"/>
          </a:xfrm>
          <a:prstGeom prst="rect">
            <a:avLst/>
          </a:prstGeom>
          <a:noFill/>
          <a:ln>
            <a:noFill/>
          </a:ln>
        </p:spPr>
      </p:pic>
      <p:sp>
        <p:nvSpPr>
          <p:cNvPr id="317" name="Google Shape;317;p33"/>
          <p:cNvSpPr/>
          <p:nvPr/>
        </p:nvSpPr>
        <p:spPr>
          <a:xfrm>
            <a:off x="6235995" y="5939149"/>
            <a:ext cx="4263709"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cap="none" strike="noStrike">
                <a:solidFill>
                  <a:srgbClr val="311211"/>
                </a:solidFill>
                <a:latin typeface="Calibri"/>
                <a:ea typeface="Calibri"/>
                <a:cs typeface="Calibri"/>
                <a:sym typeface="Calibri"/>
              </a:rPr>
              <a:t>Falsità elettorali</a:t>
            </a:r>
            <a:endParaRPr b="0" i="0" sz="3000" u="none" cap="none" strike="noStrike">
              <a:solidFill>
                <a:srgbClr val="311211"/>
              </a:solidFill>
              <a:latin typeface="Calibri"/>
              <a:ea typeface="Calibri"/>
              <a:cs typeface="Calibri"/>
              <a:sym typeface="Calibri"/>
            </a:endParaRPr>
          </a:p>
        </p:txBody>
      </p:sp>
      <p:sp>
        <p:nvSpPr>
          <p:cNvPr id="318" name="Google Shape;318;p33"/>
          <p:cNvSpPr/>
          <p:nvPr/>
        </p:nvSpPr>
        <p:spPr>
          <a:xfrm>
            <a:off x="6235995" y="6676656"/>
            <a:ext cx="5769875" cy="218297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0" i="0" lang="en-US" sz="3000" u="none" cap="none" strike="noStrike">
                <a:solidFill>
                  <a:srgbClr val="311211"/>
                </a:solidFill>
                <a:latin typeface="Calibri"/>
                <a:ea typeface="Calibri"/>
                <a:cs typeface="Calibri"/>
                <a:sym typeface="Calibri"/>
              </a:rPr>
              <a:t>Si sono diffuse ampiamente false affermazioni sui sistemi di voto, che hanno minato la fiducia nelle elezioni. I fact-checker hanno lavorato senza sosta per verificare le affermazioni.</a:t>
            </a:r>
            <a:endParaRPr b="0" i="0" sz="3000" u="none" cap="none" strike="noStrike">
              <a:solidFill>
                <a:srgbClr val="311211"/>
              </a:solidFill>
              <a:latin typeface="Calibri"/>
              <a:ea typeface="Calibri"/>
              <a:cs typeface="Calibri"/>
              <a:sym typeface="Calibri"/>
            </a:endParaRPr>
          </a:p>
        </p:txBody>
      </p:sp>
      <p:pic>
        <p:nvPicPr>
          <p:cNvPr descr="preencoded.png" id="319" name="Google Shape;319;p33"/>
          <p:cNvPicPr preferRelativeResize="0"/>
          <p:nvPr/>
        </p:nvPicPr>
        <p:blipFill rotWithShape="1">
          <a:blip r:embed="rId5">
            <a:alphaModFix/>
          </a:blip>
          <a:srcRect b="0" l="0" r="0" t="0"/>
          <a:stretch/>
        </p:blipFill>
        <p:spPr>
          <a:xfrm>
            <a:off x="12517415" y="1861685"/>
            <a:ext cx="5770054" cy="3566132"/>
          </a:xfrm>
          <a:prstGeom prst="rect">
            <a:avLst/>
          </a:prstGeom>
          <a:noFill/>
          <a:ln>
            <a:noFill/>
          </a:ln>
        </p:spPr>
      </p:pic>
      <p:sp>
        <p:nvSpPr>
          <p:cNvPr id="320" name="Google Shape;320;p33"/>
          <p:cNvSpPr/>
          <p:nvPr/>
        </p:nvSpPr>
        <p:spPr>
          <a:xfrm>
            <a:off x="12517416" y="5939328"/>
            <a:ext cx="4263709"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1" i="0" lang="en-US" sz="3000" u="none" cap="none" strike="noStrike">
                <a:solidFill>
                  <a:srgbClr val="311211"/>
                </a:solidFill>
                <a:latin typeface="Calibri"/>
                <a:ea typeface="Calibri"/>
                <a:cs typeface="Calibri"/>
                <a:sym typeface="Calibri"/>
              </a:rPr>
              <a:t>Distorsioni sul clima</a:t>
            </a:r>
            <a:endParaRPr b="0" i="0" sz="3000" u="none" cap="none" strike="noStrike">
              <a:solidFill>
                <a:srgbClr val="311211"/>
              </a:solidFill>
              <a:latin typeface="Calibri"/>
              <a:ea typeface="Calibri"/>
              <a:cs typeface="Calibri"/>
              <a:sym typeface="Calibri"/>
            </a:endParaRPr>
          </a:p>
        </p:txBody>
      </p:sp>
      <p:sp>
        <p:nvSpPr>
          <p:cNvPr id="321" name="Google Shape;321;p33"/>
          <p:cNvSpPr/>
          <p:nvPr/>
        </p:nvSpPr>
        <p:spPr>
          <a:xfrm>
            <a:off x="12517415" y="6676835"/>
            <a:ext cx="5770054" cy="218297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000"/>
              <a:buFont typeface="Arial"/>
              <a:buNone/>
            </a:pPr>
            <a:r>
              <a:rPr b="0" i="0" lang="en-US" sz="3000" u="none" cap="none" strike="noStrike">
                <a:solidFill>
                  <a:srgbClr val="311211"/>
                </a:solidFill>
                <a:latin typeface="Calibri"/>
                <a:ea typeface="Calibri"/>
                <a:cs typeface="Calibri"/>
                <a:sym typeface="Calibri"/>
              </a:rPr>
              <a:t>Grafici fuorvianti hanno distorto i dati sul clima. Hanno creato confusione sul consenso scientifico. La prevenzione ha richiesto competenze scientifiche.</a:t>
            </a:r>
            <a:endParaRPr b="0" i="0" sz="3000" u="none" cap="none" strike="noStrike">
              <a:solidFill>
                <a:srgbClr val="311211"/>
              </a:solidFill>
              <a:latin typeface="Calibri"/>
              <a:ea typeface="Calibri"/>
              <a:cs typeface="Calibri"/>
              <a:sym typeface="Calibri"/>
            </a:endParaRPr>
          </a:p>
        </p:txBody>
      </p:sp>
      <p:sp>
        <p:nvSpPr>
          <p:cNvPr id="322" name="Google Shape;322;p33"/>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pic>
        <p:nvPicPr>
          <p:cNvPr descr="preencoded.png" id="328" name="Google Shape;328;p34"/>
          <p:cNvPicPr preferRelativeResize="0"/>
          <p:nvPr/>
        </p:nvPicPr>
        <p:blipFill rotWithShape="1">
          <a:blip r:embed="rId3">
            <a:alphaModFix/>
          </a:blip>
          <a:srcRect b="0" l="0" r="0" t="0"/>
          <a:stretch/>
        </p:blipFill>
        <p:spPr>
          <a:xfrm>
            <a:off x="11430000" y="0"/>
            <a:ext cx="6858000" cy="10287000"/>
          </a:xfrm>
          <a:prstGeom prst="rect">
            <a:avLst/>
          </a:prstGeom>
          <a:noFill/>
          <a:ln>
            <a:noFill/>
          </a:ln>
        </p:spPr>
      </p:pic>
      <p:sp>
        <p:nvSpPr>
          <p:cNvPr id="329" name="Google Shape;329;p34"/>
          <p:cNvSpPr/>
          <p:nvPr/>
        </p:nvSpPr>
        <p:spPr>
          <a:xfrm>
            <a:off x="992238" y="2467869"/>
            <a:ext cx="9445526" cy="2444790"/>
          </a:xfrm>
          <a:prstGeom prst="rect">
            <a:avLst/>
          </a:prstGeom>
          <a:noFill/>
          <a:ln>
            <a:noFill/>
          </a:ln>
        </p:spPr>
        <p:txBody>
          <a:bodyPr anchorCtr="0" anchor="t" bIns="0" lIns="0" spcFirstLastPara="1" rIns="0" wrap="square" tIns="0">
            <a:noAutofit/>
          </a:bodyPr>
          <a:lstStyle/>
          <a:p>
            <a:pPr indent="0" lvl="0" marL="0" marR="0" rtl="0" algn="l">
              <a:lnSpc>
                <a:spcPct val="124716"/>
              </a:lnSpc>
              <a:spcBef>
                <a:spcPts val="0"/>
              </a:spcBef>
              <a:spcAft>
                <a:spcPts val="0"/>
              </a:spcAft>
              <a:buClr>
                <a:srgbClr val="000000"/>
              </a:buClr>
              <a:buSzPts val="5563"/>
              <a:buFont typeface="Arial"/>
              <a:buNone/>
            </a:pPr>
            <a:r>
              <a:rPr b="1" i="0" lang="en-US" sz="5563" u="none" cap="none" strike="noStrike">
                <a:solidFill>
                  <a:schemeClr val="dk2"/>
                </a:solidFill>
                <a:latin typeface="Calibri"/>
                <a:ea typeface="Calibri"/>
                <a:cs typeface="Calibri"/>
                <a:sym typeface="Calibri"/>
              </a:rPr>
              <a:t>Oltre le fake news: comprendere l'ambiente digitale</a:t>
            </a:r>
            <a:endParaRPr b="0" i="0" sz="5563" u="none" cap="none" strike="noStrike">
              <a:solidFill>
                <a:schemeClr val="dk2"/>
              </a:solidFill>
              <a:latin typeface="Calibri"/>
              <a:ea typeface="Calibri"/>
              <a:cs typeface="Calibri"/>
              <a:sym typeface="Calibri"/>
            </a:endParaRPr>
          </a:p>
        </p:txBody>
      </p:sp>
      <p:sp>
        <p:nvSpPr>
          <p:cNvPr id="330" name="Google Shape;330;p34"/>
          <p:cNvSpPr/>
          <p:nvPr/>
        </p:nvSpPr>
        <p:spPr>
          <a:xfrm>
            <a:off x="992238" y="5550992"/>
            <a:ext cx="9445526" cy="2268141"/>
          </a:xfrm>
          <a:prstGeom prst="rect">
            <a:avLst/>
          </a:prstGeom>
          <a:noFill/>
          <a:ln>
            <a:noFill/>
          </a:ln>
        </p:spPr>
        <p:txBody>
          <a:bodyPr anchorCtr="0" anchor="t" bIns="0" lIns="0" spcFirstLastPara="1" rIns="0" wrap="square" tIns="0">
            <a:noAutofit/>
          </a:bodyPr>
          <a:lstStyle/>
          <a:p>
            <a:pPr indent="0" lvl="0" marL="0" marR="0" rtl="0" algn="l">
              <a:lnSpc>
                <a:spcPct val="127250"/>
              </a:lnSpc>
              <a:spcBef>
                <a:spcPts val="0"/>
              </a:spcBef>
              <a:spcAft>
                <a:spcPts val="0"/>
              </a:spcAft>
              <a:buClr>
                <a:srgbClr val="000000"/>
              </a:buClr>
              <a:buSzPts val="2800"/>
              <a:buFont typeface="Arial"/>
              <a:buNone/>
            </a:pPr>
            <a:r>
              <a:rPr b="0" i="0" lang="en-US" sz="2800" u="none" cap="none" strike="noStrike">
                <a:solidFill>
                  <a:srgbClr val="575656"/>
                </a:solidFill>
                <a:latin typeface="Calibri"/>
                <a:ea typeface="Calibri"/>
                <a:cs typeface="Calibri"/>
                <a:sym typeface="Calibri"/>
              </a:rPr>
              <a:t>L'alfabetizzazione informatica va ben oltre la semplice individuazione di titoli falsi. Si tratta fondamentalmente di comprendere il complesso ecosistema digitale in cui le informazioni viaggiano, si evolvono e influenzano la vita dei giovani. Per dotare gli adolescenti di una vera resilienza, dobbiamo affrontare l'intera gamma di sfide digitali che devono affrontare quotidianamente.</a:t>
            </a:r>
            <a:endParaRPr b="0" i="0" sz="2800" u="none" cap="none" strike="noStrike">
              <a:solidFill>
                <a:srgbClr val="000000"/>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35"/>
          <p:cNvSpPr/>
          <p:nvPr/>
        </p:nvSpPr>
        <p:spPr>
          <a:xfrm>
            <a:off x="990451" y="779264"/>
            <a:ext cx="16307098" cy="1768674"/>
          </a:xfrm>
          <a:prstGeom prst="rect">
            <a:avLst/>
          </a:prstGeom>
          <a:noFill/>
          <a:ln>
            <a:noFill/>
          </a:ln>
        </p:spPr>
        <p:txBody>
          <a:bodyPr anchorCtr="0" anchor="t" bIns="0" lIns="0" spcFirstLastPara="1" rIns="0" wrap="square" tIns="0">
            <a:noAutofit/>
          </a:bodyPr>
          <a:lstStyle/>
          <a:p>
            <a:pPr indent="0" lvl="0" marL="0" marR="0" rtl="0" algn="l">
              <a:lnSpc>
                <a:spcPct val="124716"/>
              </a:lnSpc>
              <a:spcBef>
                <a:spcPts val="0"/>
              </a:spcBef>
              <a:spcAft>
                <a:spcPts val="0"/>
              </a:spcAft>
              <a:buClr>
                <a:srgbClr val="000000"/>
              </a:buClr>
              <a:buSzPts val="5563"/>
              <a:buFont typeface="Arial"/>
              <a:buNone/>
            </a:pPr>
            <a:r>
              <a:rPr b="1" i="0" lang="en-US" sz="5563" u="none" cap="none" strike="noStrike">
                <a:solidFill>
                  <a:schemeClr val="dk2"/>
                </a:solidFill>
                <a:latin typeface="Calibri"/>
                <a:ea typeface="Calibri"/>
                <a:cs typeface="Calibri"/>
                <a:sym typeface="Calibri"/>
              </a:rPr>
              <a:t>I pericoli nascosti: quando gli strumenti digitali diventano armi</a:t>
            </a:r>
            <a:endParaRPr b="0" i="0" sz="5563" u="none" cap="none" strike="noStrike">
              <a:solidFill>
                <a:schemeClr val="dk2"/>
              </a:solidFill>
              <a:latin typeface="Calibri"/>
              <a:ea typeface="Calibri"/>
              <a:cs typeface="Calibri"/>
              <a:sym typeface="Calibri"/>
            </a:endParaRPr>
          </a:p>
        </p:txBody>
      </p:sp>
      <p:sp>
        <p:nvSpPr>
          <p:cNvPr id="337" name="Google Shape;337;p35"/>
          <p:cNvSpPr/>
          <p:nvPr/>
        </p:nvSpPr>
        <p:spPr>
          <a:xfrm>
            <a:off x="990450" y="3113924"/>
            <a:ext cx="5247000" cy="6998700"/>
          </a:xfrm>
          <a:prstGeom prst="roundRect">
            <a:avLst>
              <a:gd fmla="val 2265" name="adj"/>
            </a:avLst>
          </a:prstGeom>
          <a:solidFill>
            <a:schemeClr val="lt1"/>
          </a:solidFill>
          <a:ln cap="flat" cmpd="sng" w="9525">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338" name="Google Shape;338;p35"/>
          <p:cNvSpPr/>
          <p:nvPr/>
        </p:nvSpPr>
        <p:spPr>
          <a:xfrm>
            <a:off x="1282900" y="3406378"/>
            <a:ext cx="848916" cy="848916"/>
          </a:xfrm>
          <a:prstGeom prst="roundRect">
            <a:avLst>
              <a:gd fmla="val 13462879" name="adj"/>
            </a:avLst>
          </a:prstGeom>
          <a:solidFill>
            <a:srgbClr val="BD081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pic>
        <p:nvPicPr>
          <p:cNvPr descr="preencoded.png" id="339" name="Google Shape;339;p35"/>
          <p:cNvPicPr preferRelativeResize="0"/>
          <p:nvPr/>
        </p:nvPicPr>
        <p:blipFill rotWithShape="1">
          <a:blip r:embed="rId3">
            <a:alphaModFix/>
          </a:blip>
          <a:srcRect b="0" l="0" r="0" t="0"/>
          <a:stretch/>
        </p:blipFill>
        <p:spPr>
          <a:xfrm>
            <a:off x="1516262" y="3639741"/>
            <a:ext cx="382041" cy="382041"/>
          </a:xfrm>
          <a:prstGeom prst="rect">
            <a:avLst/>
          </a:prstGeom>
          <a:noFill/>
          <a:ln>
            <a:noFill/>
          </a:ln>
        </p:spPr>
      </p:pic>
      <p:sp>
        <p:nvSpPr>
          <p:cNvPr id="340" name="Google Shape;340;p35"/>
          <p:cNvSpPr/>
          <p:nvPr/>
        </p:nvSpPr>
        <p:spPr>
          <a:xfrm>
            <a:off x="1282899" y="4538217"/>
            <a:ext cx="4662190" cy="884336"/>
          </a:xfrm>
          <a:prstGeom prst="rect">
            <a:avLst/>
          </a:prstGeom>
          <a:noFill/>
          <a:ln>
            <a:noFill/>
          </a:ln>
        </p:spPr>
        <p:txBody>
          <a:bodyPr anchorCtr="0" anchor="t" bIns="0" lIns="0" spcFirstLastPara="1" rIns="0" wrap="square" tIns="0">
            <a:noAutofit/>
          </a:bodyPr>
          <a:lstStyle/>
          <a:p>
            <a:pPr indent="0" lvl="0" marL="0" marR="0" rtl="0" algn="l">
              <a:lnSpc>
                <a:spcPct val="125018"/>
              </a:lnSpc>
              <a:spcBef>
                <a:spcPts val="0"/>
              </a:spcBef>
              <a:spcAft>
                <a:spcPts val="0"/>
              </a:spcAft>
              <a:buClr>
                <a:srgbClr val="000000"/>
              </a:buClr>
              <a:buSzPts val="2750"/>
              <a:buFont typeface="Arial"/>
              <a:buNone/>
            </a:pPr>
            <a:r>
              <a:rPr b="1" i="0" lang="en-US" sz="2750" u="none" cap="none" strike="noStrike">
                <a:solidFill>
                  <a:srgbClr val="575656"/>
                </a:solidFill>
                <a:latin typeface="Calibri"/>
                <a:ea typeface="Calibri"/>
                <a:cs typeface="Calibri"/>
                <a:sym typeface="Calibri"/>
              </a:rPr>
              <a:t>Cyberbullismo e molestie</a:t>
            </a:r>
            <a:endParaRPr b="0" i="0" sz="2750" u="none" cap="none" strike="noStrike">
              <a:solidFill>
                <a:srgbClr val="000000"/>
              </a:solidFill>
              <a:latin typeface="Calibri"/>
              <a:ea typeface="Calibri"/>
              <a:cs typeface="Calibri"/>
              <a:sym typeface="Calibri"/>
            </a:endParaRPr>
          </a:p>
        </p:txBody>
      </p:sp>
      <p:sp>
        <p:nvSpPr>
          <p:cNvPr id="341" name="Google Shape;341;p35"/>
          <p:cNvSpPr/>
          <p:nvPr/>
        </p:nvSpPr>
        <p:spPr>
          <a:xfrm>
            <a:off x="1282899" y="5592217"/>
            <a:ext cx="4662190" cy="3623071"/>
          </a:xfrm>
          <a:prstGeom prst="rect">
            <a:avLst/>
          </a:prstGeom>
          <a:noFill/>
          <a:ln>
            <a:noFill/>
          </a:ln>
        </p:spPr>
        <p:txBody>
          <a:bodyPr anchorCtr="0" anchor="t" bIns="0" lIns="0" spcFirstLastPara="1" rIns="0" wrap="square" tIns="0">
            <a:noAutofit/>
          </a:bodyPr>
          <a:lstStyle/>
          <a:p>
            <a:pPr indent="0" lvl="0" marL="0" marR="0" rtl="0" algn="l">
              <a:lnSpc>
                <a:spcPct val="148458"/>
              </a:lnSpc>
              <a:spcBef>
                <a:spcPts val="0"/>
              </a:spcBef>
              <a:spcAft>
                <a:spcPts val="0"/>
              </a:spcAft>
              <a:buClr>
                <a:srgbClr val="000000"/>
              </a:buClr>
              <a:buSzPts val="2400"/>
              <a:buFont typeface="Arial"/>
              <a:buNone/>
            </a:pPr>
            <a:r>
              <a:rPr b="0" i="0" lang="en-US" sz="2400" u="none" cap="none" strike="noStrike">
                <a:solidFill>
                  <a:srgbClr val="575656"/>
                </a:solidFill>
                <a:latin typeface="Calibri"/>
                <a:ea typeface="Calibri"/>
                <a:cs typeface="Calibri"/>
                <a:sym typeface="Calibri"/>
              </a:rPr>
              <a:t>Le piattaforme digitali favoriscono molestie, minacce e umiliazioni tra pari. Fondamentalmente, la disinformazione spesso funge da arma: false voci diffuse deliberatamente per danneggiare la reputazione e causare danni psicologici duraturi.</a:t>
            </a:r>
            <a:endParaRPr b="0" i="0" sz="2400" u="none" cap="none" strike="noStrike">
              <a:solidFill>
                <a:srgbClr val="000000"/>
              </a:solidFill>
              <a:latin typeface="Calibri"/>
              <a:ea typeface="Calibri"/>
              <a:cs typeface="Calibri"/>
              <a:sym typeface="Calibri"/>
            </a:endParaRPr>
          </a:p>
        </p:txBody>
      </p:sp>
      <p:sp>
        <p:nvSpPr>
          <p:cNvPr id="342" name="Google Shape;342;p35"/>
          <p:cNvSpPr/>
          <p:nvPr/>
        </p:nvSpPr>
        <p:spPr>
          <a:xfrm>
            <a:off x="6520458" y="3113931"/>
            <a:ext cx="5247085" cy="6393805"/>
          </a:xfrm>
          <a:prstGeom prst="roundRect">
            <a:avLst>
              <a:gd fmla="val 2265" name="adj"/>
            </a:avLst>
          </a:prstGeom>
          <a:solidFill>
            <a:schemeClr val="lt1"/>
          </a:solidFill>
          <a:ln cap="flat" cmpd="sng" w="9525">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343" name="Google Shape;343;p35"/>
          <p:cNvSpPr/>
          <p:nvPr/>
        </p:nvSpPr>
        <p:spPr>
          <a:xfrm>
            <a:off x="6812906" y="3406378"/>
            <a:ext cx="848916" cy="848916"/>
          </a:xfrm>
          <a:prstGeom prst="roundRect">
            <a:avLst>
              <a:gd fmla="val 13462879" name="adj"/>
            </a:avLst>
          </a:prstGeom>
          <a:solidFill>
            <a:srgbClr val="BD081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pic>
        <p:nvPicPr>
          <p:cNvPr descr="preencoded.png" id="344" name="Google Shape;344;p35"/>
          <p:cNvPicPr preferRelativeResize="0"/>
          <p:nvPr/>
        </p:nvPicPr>
        <p:blipFill rotWithShape="1">
          <a:blip r:embed="rId4">
            <a:alphaModFix/>
          </a:blip>
          <a:srcRect b="0" l="0" r="0" t="0"/>
          <a:stretch/>
        </p:blipFill>
        <p:spPr>
          <a:xfrm>
            <a:off x="7046268" y="3639741"/>
            <a:ext cx="382041" cy="382041"/>
          </a:xfrm>
          <a:prstGeom prst="rect">
            <a:avLst/>
          </a:prstGeom>
          <a:noFill/>
          <a:ln>
            <a:noFill/>
          </a:ln>
        </p:spPr>
      </p:pic>
      <p:sp>
        <p:nvSpPr>
          <p:cNvPr id="345" name="Google Shape;345;p35"/>
          <p:cNvSpPr/>
          <p:nvPr/>
        </p:nvSpPr>
        <p:spPr>
          <a:xfrm>
            <a:off x="6812905" y="4538217"/>
            <a:ext cx="4662190" cy="884336"/>
          </a:xfrm>
          <a:prstGeom prst="rect">
            <a:avLst/>
          </a:prstGeom>
          <a:noFill/>
          <a:ln>
            <a:noFill/>
          </a:ln>
        </p:spPr>
        <p:txBody>
          <a:bodyPr anchorCtr="0" anchor="t" bIns="0" lIns="0" spcFirstLastPara="1" rIns="0" wrap="square" tIns="0">
            <a:noAutofit/>
          </a:bodyPr>
          <a:lstStyle/>
          <a:p>
            <a:pPr indent="0" lvl="0" marL="0" marR="0" rtl="0" algn="l">
              <a:lnSpc>
                <a:spcPct val="125018"/>
              </a:lnSpc>
              <a:spcBef>
                <a:spcPts val="0"/>
              </a:spcBef>
              <a:spcAft>
                <a:spcPts val="0"/>
              </a:spcAft>
              <a:buClr>
                <a:srgbClr val="000000"/>
              </a:buClr>
              <a:buSzPts val="2750"/>
              <a:buFont typeface="Arial"/>
              <a:buNone/>
            </a:pPr>
            <a:r>
              <a:rPr b="1" i="0" lang="en-US" sz="2750" u="none" cap="none" strike="noStrike">
                <a:solidFill>
                  <a:srgbClr val="575656"/>
                </a:solidFill>
                <a:latin typeface="Calibri"/>
                <a:ea typeface="Calibri"/>
                <a:cs typeface="Calibri"/>
                <a:sym typeface="Calibri"/>
              </a:rPr>
              <a:t>Pornografia vendicativa e condivisione di immagini</a:t>
            </a:r>
            <a:endParaRPr b="0" i="0" sz="2750" u="none" cap="none" strike="noStrike">
              <a:solidFill>
                <a:srgbClr val="000000"/>
              </a:solidFill>
              <a:latin typeface="Calibri"/>
              <a:ea typeface="Calibri"/>
              <a:cs typeface="Calibri"/>
              <a:sym typeface="Calibri"/>
            </a:endParaRPr>
          </a:p>
        </p:txBody>
      </p:sp>
      <p:sp>
        <p:nvSpPr>
          <p:cNvPr id="346" name="Google Shape;346;p35"/>
          <p:cNvSpPr/>
          <p:nvPr/>
        </p:nvSpPr>
        <p:spPr>
          <a:xfrm>
            <a:off x="6812905" y="5592217"/>
            <a:ext cx="4662190" cy="3623071"/>
          </a:xfrm>
          <a:prstGeom prst="rect">
            <a:avLst/>
          </a:prstGeom>
          <a:noFill/>
          <a:ln>
            <a:noFill/>
          </a:ln>
        </p:spPr>
        <p:txBody>
          <a:bodyPr anchorCtr="0" anchor="t" bIns="0" lIns="0" spcFirstLastPara="1" rIns="0" wrap="square" tIns="0">
            <a:noAutofit/>
          </a:bodyPr>
          <a:lstStyle/>
          <a:p>
            <a:pPr indent="0" lvl="0" marL="0" marR="0" rtl="0" algn="l">
              <a:lnSpc>
                <a:spcPct val="148458"/>
              </a:lnSpc>
              <a:spcBef>
                <a:spcPts val="0"/>
              </a:spcBef>
              <a:spcAft>
                <a:spcPts val="0"/>
              </a:spcAft>
              <a:buClr>
                <a:srgbClr val="000000"/>
              </a:buClr>
              <a:buSzPts val="2400"/>
              <a:buFont typeface="Arial"/>
              <a:buNone/>
            </a:pPr>
            <a:r>
              <a:rPr b="0" i="0" lang="en-US" sz="2400" u="none" cap="none" strike="noStrike">
                <a:solidFill>
                  <a:srgbClr val="575656"/>
                </a:solidFill>
                <a:latin typeface="Calibri"/>
                <a:ea typeface="Calibri"/>
                <a:cs typeface="Calibri"/>
                <a:sym typeface="Calibri"/>
              </a:rPr>
              <a:t>La condivisione non consensuale di immagini intime rappresenta una grave violazione. Insegnare ai giovani il consenso, la permanenza digitale e i loro diritti online è una componente essenziale dell'alfabetizzazione moderna.</a:t>
            </a:r>
            <a:endParaRPr b="0" i="0" sz="2400" u="none" cap="none" strike="noStrike">
              <a:solidFill>
                <a:srgbClr val="000000"/>
              </a:solidFill>
              <a:latin typeface="Calibri"/>
              <a:ea typeface="Calibri"/>
              <a:cs typeface="Calibri"/>
              <a:sym typeface="Calibri"/>
            </a:endParaRPr>
          </a:p>
        </p:txBody>
      </p:sp>
      <p:sp>
        <p:nvSpPr>
          <p:cNvPr id="347" name="Google Shape;347;p35"/>
          <p:cNvSpPr/>
          <p:nvPr/>
        </p:nvSpPr>
        <p:spPr>
          <a:xfrm>
            <a:off x="12050475" y="3113924"/>
            <a:ext cx="5247000" cy="7173000"/>
          </a:xfrm>
          <a:prstGeom prst="roundRect">
            <a:avLst>
              <a:gd fmla="val 2265" name="adj"/>
            </a:avLst>
          </a:prstGeom>
          <a:solidFill>
            <a:schemeClr val="lt1"/>
          </a:solidFill>
          <a:ln cap="flat" cmpd="sng" w="9525">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348" name="Google Shape;348;p35"/>
          <p:cNvSpPr/>
          <p:nvPr/>
        </p:nvSpPr>
        <p:spPr>
          <a:xfrm>
            <a:off x="12342912" y="3406378"/>
            <a:ext cx="848916" cy="848916"/>
          </a:xfrm>
          <a:prstGeom prst="roundRect">
            <a:avLst>
              <a:gd fmla="val 13462879" name="adj"/>
            </a:avLst>
          </a:prstGeom>
          <a:solidFill>
            <a:srgbClr val="BD081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pic>
        <p:nvPicPr>
          <p:cNvPr descr="preencoded.png" id="349" name="Google Shape;349;p35"/>
          <p:cNvPicPr preferRelativeResize="0"/>
          <p:nvPr/>
        </p:nvPicPr>
        <p:blipFill rotWithShape="1">
          <a:blip r:embed="rId5">
            <a:alphaModFix/>
          </a:blip>
          <a:srcRect b="0" l="0" r="0" t="0"/>
          <a:stretch/>
        </p:blipFill>
        <p:spPr>
          <a:xfrm>
            <a:off x="12576275" y="3639741"/>
            <a:ext cx="382041" cy="382041"/>
          </a:xfrm>
          <a:prstGeom prst="rect">
            <a:avLst/>
          </a:prstGeom>
          <a:noFill/>
          <a:ln>
            <a:noFill/>
          </a:ln>
        </p:spPr>
      </p:pic>
      <p:sp>
        <p:nvSpPr>
          <p:cNvPr id="350" name="Google Shape;350;p35"/>
          <p:cNvSpPr/>
          <p:nvPr/>
        </p:nvSpPr>
        <p:spPr>
          <a:xfrm>
            <a:off x="12342912" y="4538217"/>
            <a:ext cx="3930104" cy="442169"/>
          </a:xfrm>
          <a:prstGeom prst="rect">
            <a:avLst/>
          </a:prstGeom>
          <a:noFill/>
          <a:ln>
            <a:noFill/>
          </a:ln>
        </p:spPr>
        <p:txBody>
          <a:bodyPr anchorCtr="0" anchor="t" bIns="0" lIns="0" spcFirstLastPara="1" rIns="0" wrap="square" tIns="0">
            <a:noAutofit/>
          </a:bodyPr>
          <a:lstStyle/>
          <a:p>
            <a:pPr indent="0" lvl="0" marL="0" marR="0" rtl="0" algn="l">
              <a:lnSpc>
                <a:spcPct val="125018"/>
              </a:lnSpc>
              <a:spcBef>
                <a:spcPts val="0"/>
              </a:spcBef>
              <a:spcAft>
                <a:spcPts val="0"/>
              </a:spcAft>
              <a:buClr>
                <a:srgbClr val="000000"/>
              </a:buClr>
              <a:buSzPts val="2750"/>
              <a:buFont typeface="Arial"/>
              <a:buNone/>
            </a:pPr>
            <a:r>
              <a:rPr b="1" i="0" lang="en-US" sz="2750" u="none" cap="none" strike="noStrike">
                <a:solidFill>
                  <a:srgbClr val="575656"/>
                </a:solidFill>
                <a:latin typeface="Calibri"/>
                <a:ea typeface="Calibri"/>
                <a:cs typeface="Calibri"/>
                <a:sym typeface="Calibri"/>
              </a:rPr>
              <a:t>Mercato del dark web</a:t>
            </a:r>
            <a:endParaRPr b="0" i="0" sz="2750" u="none" cap="none" strike="noStrike">
              <a:solidFill>
                <a:srgbClr val="000000"/>
              </a:solidFill>
              <a:latin typeface="Calibri"/>
              <a:ea typeface="Calibri"/>
              <a:cs typeface="Calibri"/>
              <a:sym typeface="Calibri"/>
            </a:endParaRPr>
          </a:p>
        </p:txBody>
      </p:sp>
      <p:sp>
        <p:nvSpPr>
          <p:cNvPr id="351" name="Google Shape;351;p35"/>
          <p:cNvSpPr/>
          <p:nvPr/>
        </p:nvSpPr>
        <p:spPr>
          <a:xfrm>
            <a:off x="12342911" y="5499408"/>
            <a:ext cx="4662190" cy="3623071"/>
          </a:xfrm>
          <a:prstGeom prst="rect">
            <a:avLst/>
          </a:prstGeom>
          <a:noFill/>
          <a:ln>
            <a:noFill/>
          </a:ln>
        </p:spPr>
        <p:txBody>
          <a:bodyPr anchorCtr="0" anchor="t" bIns="0" lIns="0" spcFirstLastPara="1" rIns="0" wrap="square" tIns="0">
            <a:noAutofit/>
          </a:bodyPr>
          <a:lstStyle/>
          <a:p>
            <a:pPr indent="0" lvl="0" marL="0" marR="0" rtl="0" algn="l">
              <a:lnSpc>
                <a:spcPct val="148458"/>
              </a:lnSpc>
              <a:spcBef>
                <a:spcPts val="0"/>
              </a:spcBef>
              <a:spcAft>
                <a:spcPts val="0"/>
              </a:spcAft>
              <a:buClr>
                <a:srgbClr val="000000"/>
              </a:buClr>
              <a:buSzPts val="2400"/>
              <a:buFont typeface="Arial"/>
              <a:buNone/>
            </a:pPr>
            <a:r>
              <a:rPr b="0" i="0" lang="en-US" sz="2400" u="none" cap="none" strike="noStrike">
                <a:solidFill>
                  <a:srgbClr val="575656"/>
                </a:solidFill>
                <a:latin typeface="Calibri"/>
                <a:ea typeface="Calibri"/>
                <a:cs typeface="Calibri"/>
                <a:sym typeface="Calibri"/>
              </a:rPr>
              <a:t>Gli spazi Internet non indicizzati ospitano mercati illegali che commerciano dati rubati e orchestrano campagne di disinformazione. Queste operazioni finiscono per infiltrarsi nei social media mainstream, influenzando l'ambiente informativo in cui i ragazzi navigano quotidianamente.</a:t>
            </a:r>
            <a:endParaRPr b="0" i="0" sz="2400" u="none" cap="none" strike="noStrike">
              <a:solidFill>
                <a:srgbClr val="000000"/>
              </a:solidFill>
              <a:latin typeface="Calibri"/>
              <a:ea typeface="Calibri"/>
              <a:cs typeface="Calibri"/>
              <a:sym typeface="Calibri"/>
            </a:endParaRPr>
          </a:p>
        </p:txBody>
      </p:sp>
      <p:pic>
        <p:nvPicPr>
          <p:cNvPr id="352" name="Google Shape;352;p35"/>
          <p:cNvPicPr preferRelativeResize="0"/>
          <p:nvPr/>
        </p:nvPicPr>
        <p:blipFill rotWithShape="1">
          <a:blip r:embed="rId6">
            <a:alphaModFix/>
          </a:blip>
          <a:srcRect b="0" l="0" r="0" t="0"/>
          <a:stretch/>
        </p:blipFill>
        <p:spPr>
          <a:xfrm>
            <a:off x="15923834" y="9705864"/>
            <a:ext cx="2364166" cy="58113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36"/>
          <p:cNvSpPr/>
          <p:nvPr/>
        </p:nvSpPr>
        <p:spPr>
          <a:xfrm>
            <a:off x="902048" y="708720"/>
            <a:ext cx="13240196" cy="805458"/>
          </a:xfrm>
          <a:prstGeom prst="rect">
            <a:avLst/>
          </a:prstGeom>
          <a:noFill/>
          <a:ln>
            <a:noFill/>
          </a:ln>
        </p:spPr>
        <p:txBody>
          <a:bodyPr anchorCtr="0" anchor="t" bIns="0" lIns="0" spcFirstLastPara="1" rIns="0" wrap="square" tIns="0">
            <a:noAutofit/>
          </a:bodyPr>
          <a:lstStyle/>
          <a:p>
            <a:pPr indent="0" lvl="0" marL="0" marR="0" rtl="0" algn="l">
              <a:lnSpc>
                <a:spcPct val="124688"/>
              </a:lnSpc>
              <a:spcBef>
                <a:spcPts val="0"/>
              </a:spcBef>
              <a:spcAft>
                <a:spcPts val="0"/>
              </a:spcAft>
              <a:buClr>
                <a:srgbClr val="000000"/>
              </a:buClr>
              <a:buSzPts val="5063"/>
              <a:buFont typeface="Arial"/>
              <a:buNone/>
            </a:pPr>
            <a:r>
              <a:rPr b="1" i="0" lang="en-US" sz="5063" u="none" cap="none" strike="noStrike">
                <a:solidFill>
                  <a:schemeClr val="dk2"/>
                </a:solidFill>
                <a:latin typeface="Calibri"/>
                <a:ea typeface="Calibri"/>
                <a:cs typeface="Calibri"/>
                <a:sym typeface="Calibri"/>
              </a:rPr>
              <a:t>Costruire una resilienza digitale completa</a:t>
            </a:r>
            <a:endParaRPr b="0" i="0" sz="5063" u="none" cap="none" strike="noStrike">
              <a:solidFill>
                <a:schemeClr val="dk2"/>
              </a:solidFill>
              <a:latin typeface="Calibri"/>
              <a:ea typeface="Calibri"/>
              <a:cs typeface="Calibri"/>
              <a:sym typeface="Calibri"/>
            </a:endParaRPr>
          </a:p>
        </p:txBody>
      </p:sp>
      <p:pic>
        <p:nvPicPr>
          <p:cNvPr descr="preencoded.png" id="359" name="Google Shape;359;p36"/>
          <p:cNvPicPr preferRelativeResize="0"/>
          <p:nvPr/>
        </p:nvPicPr>
        <p:blipFill rotWithShape="1">
          <a:blip r:embed="rId3">
            <a:alphaModFix/>
          </a:blip>
          <a:srcRect b="0" l="0" r="0" t="0"/>
          <a:stretch/>
        </p:blipFill>
        <p:spPr>
          <a:xfrm>
            <a:off x="902047" y="2190601"/>
            <a:ext cx="7927628" cy="7927628"/>
          </a:xfrm>
          <a:prstGeom prst="rect">
            <a:avLst/>
          </a:prstGeom>
          <a:noFill/>
          <a:ln>
            <a:noFill/>
          </a:ln>
        </p:spPr>
      </p:pic>
      <p:sp>
        <p:nvSpPr>
          <p:cNvPr id="360" name="Google Shape;360;p36"/>
          <p:cNvSpPr/>
          <p:nvPr/>
        </p:nvSpPr>
        <p:spPr>
          <a:xfrm>
            <a:off x="9345930" y="2601664"/>
            <a:ext cx="6764090" cy="402729"/>
          </a:xfrm>
          <a:prstGeom prst="rect">
            <a:avLst/>
          </a:prstGeom>
          <a:noFill/>
          <a:ln>
            <a:noFill/>
          </a:ln>
        </p:spPr>
        <p:txBody>
          <a:bodyPr anchorCtr="0" anchor="t" bIns="0" lIns="0" spcFirstLastPara="1" rIns="0" wrap="square" tIns="0">
            <a:noAutofit/>
          </a:bodyPr>
          <a:lstStyle/>
          <a:p>
            <a:pPr indent="0" lvl="0" marL="0" marR="0" rtl="0" algn="l">
              <a:lnSpc>
                <a:spcPct val="111607"/>
              </a:lnSpc>
              <a:spcBef>
                <a:spcPts val="0"/>
              </a:spcBef>
              <a:spcAft>
                <a:spcPts val="0"/>
              </a:spcAft>
              <a:buClr>
                <a:srgbClr val="000000"/>
              </a:buClr>
              <a:buSzPts val="2800"/>
              <a:buFont typeface="Arial"/>
              <a:buNone/>
            </a:pPr>
            <a:r>
              <a:rPr b="1" i="0" lang="en-US" sz="2800" u="none" cap="none" strike="noStrike">
                <a:solidFill>
                  <a:schemeClr val="dk2"/>
                </a:solidFill>
                <a:latin typeface="Calibri"/>
                <a:ea typeface="Calibri"/>
                <a:cs typeface="Calibri"/>
                <a:sym typeface="Calibri"/>
              </a:rPr>
              <a:t>Un approccio olistico all'alfabetizzazione informatica</a:t>
            </a:r>
            <a:endParaRPr b="0" i="0" sz="2800" u="none" cap="none" strike="noStrike">
              <a:solidFill>
                <a:schemeClr val="dk2"/>
              </a:solidFill>
              <a:latin typeface="Calibri"/>
              <a:ea typeface="Calibri"/>
              <a:cs typeface="Calibri"/>
              <a:sym typeface="Calibri"/>
            </a:endParaRPr>
          </a:p>
        </p:txBody>
      </p:sp>
      <p:sp>
        <p:nvSpPr>
          <p:cNvPr id="361" name="Google Shape;361;p36"/>
          <p:cNvSpPr/>
          <p:nvPr/>
        </p:nvSpPr>
        <p:spPr>
          <a:xfrm>
            <a:off x="9345930" y="3542303"/>
            <a:ext cx="7927628" cy="1649611"/>
          </a:xfrm>
          <a:prstGeom prst="rect">
            <a:avLst/>
          </a:prstGeom>
          <a:noFill/>
          <a:ln>
            <a:noFill/>
          </a:ln>
        </p:spPr>
        <p:txBody>
          <a:bodyPr anchorCtr="0" anchor="t" bIns="0" lIns="0" spcFirstLastPara="1" rIns="0" wrap="square" tIns="0">
            <a:noAutofit/>
          </a:bodyPr>
          <a:lstStyle/>
          <a:p>
            <a:pPr indent="0" lvl="0" marL="0" marR="0" rtl="0" algn="l">
              <a:lnSpc>
                <a:spcPct val="113857"/>
              </a:lnSpc>
              <a:spcBef>
                <a:spcPts val="0"/>
              </a:spcBef>
              <a:spcAft>
                <a:spcPts val="0"/>
              </a:spcAft>
              <a:buClr>
                <a:srgbClr val="000000"/>
              </a:buClr>
              <a:buSzPts val="2800"/>
              <a:buFont typeface="Arial"/>
              <a:buNone/>
            </a:pPr>
            <a:r>
              <a:rPr b="0" i="0" lang="en-US" sz="2800" u="none" cap="none" strike="noStrike">
                <a:solidFill>
                  <a:srgbClr val="575656"/>
                </a:solidFill>
                <a:latin typeface="Calibri"/>
                <a:ea typeface="Calibri"/>
                <a:cs typeface="Calibri"/>
                <a:sym typeface="Calibri"/>
              </a:rPr>
              <a:t>I programmi didattici efficaci devono affrontare la natura interconnessa dei rischi digitali. Quando insegniamo il pensiero critico sulle fonti, sviluppiamo contemporaneamente la consapevolezza sul consenso, la permanenza e la cittadinanza digitale etica.</a:t>
            </a:r>
            <a:endParaRPr b="0" i="0" sz="2800" u="none" cap="none" strike="noStrike">
              <a:solidFill>
                <a:srgbClr val="000000"/>
              </a:solidFill>
              <a:latin typeface="Calibri"/>
              <a:ea typeface="Calibri"/>
              <a:cs typeface="Calibri"/>
              <a:sym typeface="Calibri"/>
            </a:endParaRPr>
          </a:p>
        </p:txBody>
      </p:sp>
      <p:sp>
        <p:nvSpPr>
          <p:cNvPr id="362" name="Google Shape;362;p36"/>
          <p:cNvSpPr/>
          <p:nvPr/>
        </p:nvSpPr>
        <p:spPr>
          <a:xfrm>
            <a:off x="9345930" y="6274341"/>
            <a:ext cx="7927628" cy="2062014"/>
          </a:xfrm>
          <a:prstGeom prst="rect">
            <a:avLst/>
          </a:prstGeom>
          <a:noFill/>
          <a:ln>
            <a:noFill/>
          </a:ln>
        </p:spPr>
        <p:txBody>
          <a:bodyPr anchorCtr="0" anchor="t" bIns="0" lIns="0" spcFirstLastPara="1" rIns="0" wrap="square" tIns="0">
            <a:noAutofit/>
          </a:bodyPr>
          <a:lstStyle/>
          <a:p>
            <a:pPr indent="0" lvl="0" marL="0" marR="0" rtl="0" algn="l">
              <a:lnSpc>
                <a:spcPct val="113857"/>
              </a:lnSpc>
              <a:spcBef>
                <a:spcPts val="0"/>
              </a:spcBef>
              <a:spcAft>
                <a:spcPts val="0"/>
              </a:spcAft>
              <a:buClr>
                <a:srgbClr val="000000"/>
              </a:buClr>
              <a:buSzPts val="2800"/>
              <a:buFont typeface="Arial"/>
              <a:buNone/>
            </a:pPr>
            <a:r>
              <a:rPr b="0" i="0" lang="en-US" sz="2800" u="none" cap="none" strike="noStrike">
                <a:solidFill>
                  <a:srgbClr val="575656"/>
                </a:solidFill>
                <a:latin typeface="Calibri"/>
                <a:ea typeface="Calibri"/>
                <a:cs typeface="Calibri"/>
                <a:sym typeface="Calibri"/>
              </a:rPr>
              <a:t>Comprendendo come la disinformazione funzioni come strumento di danno, sia in scenari di bullismo che in campagne coordinate, i giovani sviluppano le capacità analitiche necessarie per proteggere se stessi e le loro comunità in un panorama digitale sempre più complesso.</a:t>
            </a:r>
            <a:endParaRPr b="0" i="0" sz="2800" u="none" cap="none" strike="noStrike">
              <a:solidFill>
                <a:srgbClr val="000000"/>
              </a:solidFill>
              <a:latin typeface="Calibri"/>
              <a:ea typeface="Calibri"/>
              <a:cs typeface="Calibri"/>
              <a:sym typeface="Calibri"/>
            </a:endParaRPr>
          </a:p>
        </p:txBody>
      </p:sp>
      <p:pic>
        <p:nvPicPr>
          <p:cNvPr id="363" name="Google Shape;363;p36"/>
          <p:cNvPicPr preferRelativeResize="0"/>
          <p:nvPr/>
        </p:nvPicPr>
        <p:blipFill rotWithShape="1">
          <a:blip r:embed="rId4">
            <a:alphaModFix/>
          </a:blip>
          <a:srcRect b="0" l="0" r="0" t="0"/>
          <a:stretch/>
        </p:blipFill>
        <p:spPr>
          <a:xfrm>
            <a:off x="15979817" y="9699071"/>
            <a:ext cx="2308183" cy="56737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3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Attività 2: Mappa il flusso delle tue informazioni</a:t>
            </a:r>
            <a:endParaRPr/>
          </a:p>
        </p:txBody>
      </p:sp>
      <p:sp>
        <p:nvSpPr>
          <p:cNvPr id="369" name="Google Shape;369;p37"/>
          <p:cNvSpPr txBox="1"/>
          <p:nvPr>
            <p:ph idx="1" type="subTitle"/>
          </p:nvPr>
        </p:nvSpPr>
        <p:spPr>
          <a:xfrm>
            <a:off x="1013345" y="2589663"/>
            <a:ext cx="10492855"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sz="4000">
                <a:solidFill>
                  <a:schemeClr val="dk1"/>
                </a:solidFill>
              </a:rPr>
              <a:t>Obiettivi chiave</a:t>
            </a:r>
            <a:endParaRPr/>
          </a:p>
          <a:p>
            <a:pPr indent="-431800" lvl="0" marL="457200" rtl="0" algn="l">
              <a:lnSpc>
                <a:spcPct val="100000"/>
              </a:lnSpc>
              <a:spcBef>
                <a:spcPts val="640"/>
              </a:spcBef>
              <a:spcAft>
                <a:spcPts val="0"/>
              </a:spcAft>
              <a:buSzPts val="3200"/>
              <a:buNone/>
            </a:pPr>
            <a:r>
              <a:t/>
            </a:r>
            <a:endParaRPr sz="4000">
              <a:solidFill>
                <a:schemeClr val="dk1"/>
              </a:solidFill>
            </a:endParaRPr>
          </a:p>
          <a:p>
            <a:pPr indent="-571500" lvl="0" marL="596900" rtl="0" algn="l">
              <a:lnSpc>
                <a:spcPct val="150000"/>
              </a:lnSpc>
              <a:spcBef>
                <a:spcPts val="640"/>
              </a:spcBef>
              <a:spcAft>
                <a:spcPts val="0"/>
              </a:spcAft>
              <a:buSzPts val="3200"/>
              <a:buFont typeface="Noto Sans Symbols"/>
              <a:buChar char="▪"/>
            </a:pPr>
            <a:r>
              <a:rPr lang="en-US" sz="4000">
                <a:solidFill>
                  <a:schemeClr val="dk1"/>
                </a:solidFill>
              </a:rPr>
              <a:t>Visualizza il tuo percorso quotidiano nel mondo digitale. </a:t>
            </a:r>
            <a:endParaRPr/>
          </a:p>
          <a:p>
            <a:pPr indent="-571500" lvl="0" marL="596900" rtl="0" algn="l">
              <a:lnSpc>
                <a:spcPct val="150000"/>
              </a:lnSpc>
              <a:spcBef>
                <a:spcPts val="640"/>
              </a:spcBef>
              <a:spcAft>
                <a:spcPts val="0"/>
              </a:spcAft>
              <a:buSzPts val="3200"/>
              <a:buFont typeface="Noto Sans Symbols"/>
              <a:buChar char="▪"/>
            </a:pPr>
            <a:r>
              <a:rPr lang="en-US" sz="4000">
                <a:solidFill>
                  <a:schemeClr val="dk1"/>
                </a:solidFill>
              </a:rPr>
              <a:t>Sviluppa la consapevolezza di te stesso</a:t>
            </a:r>
            <a:endParaRPr/>
          </a:p>
          <a:p>
            <a:pPr indent="-571500" lvl="0" marL="596900" rtl="0" algn="l">
              <a:lnSpc>
                <a:spcPct val="150000"/>
              </a:lnSpc>
              <a:spcBef>
                <a:spcPts val="640"/>
              </a:spcBef>
              <a:spcAft>
                <a:spcPts val="0"/>
              </a:spcAft>
              <a:buSzPts val="3200"/>
              <a:buFont typeface="Noto Sans Symbols"/>
              <a:buChar char="▪"/>
            </a:pPr>
            <a:r>
              <a:rPr lang="en-US" sz="4000">
                <a:solidFill>
                  <a:schemeClr val="dk1"/>
                </a:solidFill>
              </a:rPr>
              <a:t>Concettualizza come il pensiero critico si applica alla nostra vita quotidiana</a:t>
            </a:r>
            <a:endParaRPr sz="4000">
              <a:solidFill>
                <a:schemeClr val="dk1"/>
              </a:solidFill>
            </a:endParaRPr>
          </a:p>
        </p:txBody>
      </p:sp>
      <p:sp>
        <p:nvSpPr>
          <p:cNvPr id="370" name="Google Shape;370;p3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71" name="Google Shape;371;p37"/>
          <p:cNvGrpSpPr/>
          <p:nvPr/>
        </p:nvGrpSpPr>
        <p:grpSpPr>
          <a:xfrm>
            <a:off x="790770" y="-112458"/>
            <a:ext cx="1427175" cy="786776"/>
            <a:chOff x="0" y="-38100"/>
            <a:chExt cx="373234" cy="205757"/>
          </a:xfrm>
        </p:grpSpPr>
        <p:sp>
          <p:nvSpPr>
            <p:cNvPr id="372" name="Google Shape;372;p3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3" name="Google Shape;373;p3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74" name="Google Shape;374;p37"/>
          <p:cNvGrpSpPr/>
          <p:nvPr/>
        </p:nvGrpSpPr>
        <p:grpSpPr>
          <a:xfrm>
            <a:off x="0" y="-112458"/>
            <a:ext cx="315272" cy="786776"/>
            <a:chOff x="0" y="-38100"/>
            <a:chExt cx="82450" cy="205757"/>
          </a:xfrm>
        </p:grpSpPr>
        <p:sp>
          <p:nvSpPr>
            <p:cNvPr id="375" name="Google Shape;375;p3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6" name="Google Shape;376;p3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77" name="Google Shape;377;p37"/>
          <p:cNvGrpSpPr/>
          <p:nvPr/>
        </p:nvGrpSpPr>
        <p:grpSpPr>
          <a:xfrm>
            <a:off x="0" y="1116904"/>
            <a:ext cx="503883" cy="1931922"/>
            <a:chOff x="0" y="-38100"/>
            <a:chExt cx="131775" cy="505235"/>
          </a:xfrm>
        </p:grpSpPr>
        <p:sp>
          <p:nvSpPr>
            <p:cNvPr id="378" name="Google Shape;378;p3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79" name="Google Shape;379;p3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80" name="Google Shape;380;p37"/>
          <p:cNvPicPr preferRelativeResize="0"/>
          <p:nvPr/>
        </p:nvPicPr>
        <p:blipFill rotWithShape="1">
          <a:blip r:embed="rId4">
            <a:alphaModFix/>
          </a:blip>
          <a:srcRect b="0" l="0" r="0" t="0"/>
          <a:stretch/>
        </p:blipFill>
        <p:spPr>
          <a:xfrm>
            <a:off x="12015662" y="3479863"/>
            <a:ext cx="6051592" cy="444493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3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Attività 2: Mappa il flusso delle tue informazioni</a:t>
            </a:r>
            <a:br>
              <a:rPr lang="en-US">
                <a:latin typeface="Bricolage Grotesque"/>
                <a:ea typeface="Bricolage Grotesque"/>
                <a:cs typeface="Bricolage Grotesque"/>
                <a:sym typeface="Bricolage Grotesque"/>
              </a:rPr>
            </a:br>
            <a:r>
              <a:rPr lang="en-US">
                <a:latin typeface="Bricolage Grotesque"/>
                <a:ea typeface="Bricolage Grotesque"/>
                <a:cs typeface="Bricolage Grotesque"/>
                <a:sym typeface="Bricolage Grotesque"/>
              </a:rPr>
              <a:t>Riflessione </a:t>
            </a:r>
            <a:endParaRPr/>
          </a:p>
        </p:txBody>
      </p:sp>
      <p:sp>
        <p:nvSpPr>
          <p:cNvPr id="386" name="Google Shape;386;p38"/>
          <p:cNvSpPr txBox="1"/>
          <p:nvPr>
            <p:ph idx="1" type="subTitle"/>
          </p:nvPr>
        </p:nvSpPr>
        <p:spPr>
          <a:xfrm>
            <a:off x="1013345" y="2589663"/>
            <a:ext cx="8308455"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sz="4000">
                <a:solidFill>
                  <a:schemeClr val="dk1"/>
                </a:solidFill>
              </a:rPr>
              <a:t>I partecipanti completano una breve riflessione sul forum di discussione utilizzando suggerimenti come: </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rPr>
              <a:t>Su quali tipi di fonti fai maggiormente affidamento?</a:t>
            </a:r>
            <a:endParaRPr/>
          </a:p>
          <a:p>
            <a:pPr indent="-571500" lvl="0" marL="596900" rtl="0" algn="l">
              <a:lnSpc>
                <a:spcPct val="100000"/>
              </a:lnSpc>
              <a:spcBef>
                <a:spcPts val="640"/>
              </a:spcBef>
              <a:spcAft>
                <a:spcPts val="0"/>
              </a:spcAft>
              <a:buSzPts val="3200"/>
              <a:buFont typeface="Arial"/>
              <a:buChar char="•"/>
            </a:pPr>
            <a:r>
              <a:rPr lang="en-US" sz="4000">
                <a:solidFill>
                  <a:schemeClr val="dk1"/>
                </a:solidFill>
              </a:rPr>
              <a:t>Quali parti del tuo flusso ti ispirano meno fiducia?</a:t>
            </a:r>
            <a:endParaRPr sz="4000">
              <a:solidFill>
                <a:schemeClr val="dk1"/>
              </a:solidFill>
            </a:endParaRPr>
          </a:p>
        </p:txBody>
      </p:sp>
      <p:sp>
        <p:nvSpPr>
          <p:cNvPr id="387" name="Google Shape;387;p3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388" name="Google Shape;388;p38"/>
          <p:cNvGrpSpPr/>
          <p:nvPr/>
        </p:nvGrpSpPr>
        <p:grpSpPr>
          <a:xfrm>
            <a:off x="790770" y="-112458"/>
            <a:ext cx="1427175" cy="786776"/>
            <a:chOff x="0" y="-38100"/>
            <a:chExt cx="373234" cy="205757"/>
          </a:xfrm>
        </p:grpSpPr>
        <p:sp>
          <p:nvSpPr>
            <p:cNvPr id="389" name="Google Shape;389;p3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0" name="Google Shape;390;p3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91" name="Google Shape;391;p38"/>
          <p:cNvGrpSpPr/>
          <p:nvPr/>
        </p:nvGrpSpPr>
        <p:grpSpPr>
          <a:xfrm>
            <a:off x="0" y="-112458"/>
            <a:ext cx="315272" cy="786776"/>
            <a:chOff x="0" y="-38100"/>
            <a:chExt cx="82450" cy="205757"/>
          </a:xfrm>
        </p:grpSpPr>
        <p:sp>
          <p:nvSpPr>
            <p:cNvPr id="392" name="Google Shape;392;p3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3" name="Google Shape;393;p3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394" name="Google Shape;394;p38"/>
          <p:cNvGrpSpPr/>
          <p:nvPr/>
        </p:nvGrpSpPr>
        <p:grpSpPr>
          <a:xfrm>
            <a:off x="0" y="1116904"/>
            <a:ext cx="503883" cy="1931922"/>
            <a:chOff x="0" y="-38100"/>
            <a:chExt cx="131775" cy="505235"/>
          </a:xfrm>
        </p:grpSpPr>
        <p:sp>
          <p:nvSpPr>
            <p:cNvPr id="395" name="Google Shape;395;p3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6" name="Google Shape;396;p3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397" name="Google Shape;397;p38"/>
          <p:cNvPicPr preferRelativeResize="0"/>
          <p:nvPr/>
        </p:nvPicPr>
        <p:blipFill rotWithShape="1">
          <a:blip r:embed="rId4">
            <a:alphaModFix/>
          </a:blip>
          <a:srcRect b="0" l="0" r="0" t="0"/>
          <a:stretch/>
        </p:blipFill>
        <p:spPr>
          <a:xfrm>
            <a:off x="10960100" y="2589663"/>
            <a:ext cx="5638800" cy="56388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3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Punti chiave</a:t>
            </a:r>
            <a:endParaRPr/>
          </a:p>
        </p:txBody>
      </p:sp>
      <p:sp>
        <p:nvSpPr>
          <p:cNvPr id="403" name="Google Shape;403;p39"/>
          <p:cNvSpPr txBox="1"/>
          <p:nvPr>
            <p:ph idx="1" type="subTitle"/>
          </p:nvPr>
        </p:nvSpPr>
        <p:spPr>
          <a:xfrm>
            <a:off x="411452" y="2572511"/>
            <a:ext cx="13776988" cy="7059304"/>
          </a:xfrm>
          <a:prstGeom prst="rect">
            <a:avLst/>
          </a:prstGeom>
          <a:noFill/>
          <a:ln>
            <a:noFill/>
          </a:ln>
        </p:spPr>
        <p:txBody>
          <a:bodyPr anchorCtr="0" anchor="t" bIns="45700" lIns="91425" spcFirstLastPara="1" rIns="91425" wrap="square" tIns="45700">
            <a:noAutofit/>
          </a:bodyPr>
          <a:lstStyle/>
          <a:p>
            <a:pPr indent="-457200" lvl="0" marL="482600" rtl="0" algn="l">
              <a:lnSpc>
                <a:spcPct val="100000"/>
              </a:lnSpc>
              <a:spcBef>
                <a:spcPts val="0"/>
              </a:spcBef>
              <a:spcAft>
                <a:spcPts val="0"/>
              </a:spcAft>
              <a:buSzPts val="3200"/>
              <a:buFont typeface="Arial"/>
              <a:buChar char="•"/>
            </a:pPr>
            <a:r>
              <a:rPr lang="en-US" sz="2800">
                <a:solidFill>
                  <a:schemeClr val="dk1"/>
                </a:solidFill>
              </a:rPr>
              <a:t>La misinformazione, la malinformazione e la disinformazione sono forme distinte ma ugualmente influenti di informazioni false, che richiedono un discernimento vigile.</a:t>
            </a:r>
            <a:endParaRPr/>
          </a:p>
          <a:p>
            <a:pPr indent="-368300" lvl="0" marL="596900" rtl="0" algn="l">
              <a:lnSpc>
                <a:spcPct val="100000"/>
              </a:lnSpc>
              <a:spcBef>
                <a:spcPts val="0"/>
              </a:spcBef>
              <a:spcAft>
                <a:spcPts val="0"/>
              </a:spcAft>
              <a:buSzPts val="3200"/>
              <a:buFont typeface="Arial"/>
              <a:buNone/>
            </a:pPr>
            <a:r>
              <a:t/>
            </a:r>
            <a:endParaRPr sz="2800">
              <a:solidFill>
                <a:schemeClr val="dk1"/>
              </a:solidFill>
            </a:endParaRPr>
          </a:p>
          <a:p>
            <a:pPr indent="-457200" lvl="0" marL="482600" rtl="0" algn="l">
              <a:lnSpc>
                <a:spcPct val="100000"/>
              </a:lnSpc>
              <a:spcBef>
                <a:spcPts val="0"/>
              </a:spcBef>
              <a:spcAft>
                <a:spcPts val="0"/>
              </a:spcAft>
              <a:buSzPts val="3200"/>
              <a:buFont typeface="Arial"/>
              <a:buChar char="•"/>
            </a:pPr>
            <a:r>
              <a:rPr lang="en-US" sz="2800">
                <a:solidFill>
                  <a:schemeClr val="dk1"/>
                </a:solidFill>
              </a:rPr>
              <a:t>Sviluppare un occhio critico per i "segnali di allarme" e comprendere i diversi tipi di contenuti fuorvianti sono i primi passi fondamentali nell'alfabetizzazione digitale.</a:t>
            </a:r>
            <a:endParaRPr/>
          </a:p>
          <a:p>
            <a:pPr indent="-254000" lvl="0" marL="482600" rtl="0" algn="l">
              <a:lnSpc>
                <a:spcPct val="100000"/>
              </a:lnSpc>
              <a:spcBef>
                <a:spcPts val="0"/>
              </a:spcBef>
              <a:spcAft>
                <a:spcPts val="0"/>
              </a:spcAft>
              <a:buSzPts val="3200"/>
              <a:buFont typeface="Arial"/>
              <a:buNone/>
            </a:pPr>
            <a:r>
              <a:t/>
            </a:r>
            <a:endParaRPr sz="2800">
              <a:solidFill>
                <a:schemeClr val="dk1"/>
              </a:solidFill>
            </a:endParaRPr>
          </a:p>
          <a:p>
            <a:pPr indent="-457200" lvl="0" marL="482600" rtl="0" algn="l">
              <a:lnSpc>
                <a:spcPct val="100000"/>
              </a:lnSpc>
              <a:spcBef>
                <a:spcPts val="0"/>
              </a:spcBef>
              <a:spcAft>
                <a:spcPts val="0"/>
              </a:spcAft>
              <a:buSzPts val="3200"/>
              <a:buFont typeface="Arial"/>
              <a:buChar char="•"/>
            </a:pPr>
            <a:r>
              <a:rPr lang="en-US" sz="2800">
                <a:solidFill>
                  <a:schemeClr val="dk1"/>
                </a:solidFill>
              </a:rPr>
              <a:t>Le nostre abitudini digitali sono plasmate dagli algoritmi e dagli ecosistemi informativi.</a:t>
            </a:r>
            <a:endParaRPr/>
          </a:p>
          <a:p>
            <a:pPr indent="-254000" lvl="0" marL="482600" rtl="0" algn="l">
              <a:lnSpc>
                <a:spcPct val="100000"/>
              </a:lnSpc>
              <a:spcBef>
                <a:spcPts val="0"/>
              </a:spcBef>
              <a:spcAft>
                <a:spcPts val="0"/>
              </a:spcAft>
              <a:buSzPts val="3200"/>
              <a:buFont typeface="Arial"/>
              <a:buNone/>
            </a:pPr>
            <a:r>
              <a:t/>
            </a:r>
            <a:endParaRPr sz="2800">
              <a:solidFill>
                <a:schemeClr val="dk1"/>
              </a:solidFill>
            </a:endParaRPr>
          </a:p>
          <a:p>
            <a:pPr indent="-457200" lvl="0" marL="482600" rtl="0" algn="l">
              <a:lnSpc>
                <a:spcPct val="100000"/>
              </a:lnSpc>
              <a:spcBef>
                <a:spcPts val="0"/>
              </a:spcBef>
              <a:spcAft>
                <a:spcPts val="0"/>
              </a:spcAft>
              <a:buSzPts val="3200"/>
              <a:buFont typeface="Arial"/>
              <a:buChar char="•"/>
            </a:pPr>
            <a:r>
              <a:rPr lang="en-US" sz="2800">
                <a:solidFill>
                  <a:schemeClr val="dk1"/>
                </a:solidFill>
              </a:rPr>
              <a:t>Essere consapevoli di queste abitudini ci aiuta a valutare criticamente i contenuti online.</a:t>
            </a:r>
            <a:endParaRPr/>
          </a:p>
          <a:p>
            <a:pPr indent="-254000" lvl="0" marL="482600" rtl="0" algn="l">
              <a:lnSpc>
                <a:spcPct val="100000"/>
              </a:lnSpc>
              <a:spcBef>
                <a:spcPts val="0"/>
              </a:spcBef>
              <a:spcAft>
                <a:spcPts val="0"/>
              </a:spcAft>
              <a:buSzPts val="3200"/>
              <a:buFont typeface="Arial"/>
              <a:buNone/>
            </a:pPr>
            <a:r>
              <a:t/>
            </a:r>
            <a:endParaRPr sz="2800">
              <a:solidFill>
                <a:schemeClr val="dk1"/>
              </a:solidFill>
            </a:endParaRPr>
          </a:p>
          <a:p>
            <a:pPr indent="-457200" lvl="0" marL="482600" rtl="0" algn="l">
              <a:lnSpc>
                <a:spcPct val="100000"/>
              </a:lnSpc>
              <a:spcBef>
                <a:spcPts val="0"/>
              </a:spcBef>
              <a:spcAft>
                <a:spcPts val="0"/>
              </a:spcAft>
              <a:buSzPts val="3200"/>
              <a:buFont typeface="Arial"/>
              <a:buChar char="•"/>
            </a:pPr>
            <a:r>
              <a:rPr lang="en-US" sz="2800">
                <a:solidFill>
                  <a:schemeClr val="dk1"/>
                </a:solidFill>
              </a:rPr>
              <a:t>La consapevolezza del flusso delle nostre informazioni personali è fondamentale per identificare le aree in cui possiamo applicare capacità di valutazione più critiche.</a:t>
            </a:r>
            <a:endParaRPr/>
          </a:p>
          <a:p>
            <a:pPr indent="-254000" lvl="0" marL="482600" rtl="0" algn="l">
              <a:lnSpc>
                <a:spcPct val="100000"/>
              </a:lnSpc>
              <a:spcBef>
                <a:spcPts val="0"/>
              </a:spcBef>
              <a:spcAft>
                <a:spcPts val="0"/>
              </a:spcAft>
              <a:buSzPts val="3200"/>
              <a:buFont typeface="Arial"/>
              <a:buNone/>
            </a:pPr>
            <a:r>
              <a:t/>
            </a:r>
            <a:endParaRPr sz="2800">
              <a:solidFill>
                <a:schemeClr val="dk1"/>
              </a:solidFill>
            </a:endParaRPr>
          </a:p>
        </p:txBody>
      </p:sp>
      <p:sp>
        <p:nvSpPr>
          <p:cNvPr id="404" name="Google Shape;404;p3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05" name="Google Shape;405;p39"/>
          <p:cNvGrpSpPr/>
          <p:nvPr/>
        </p:nvGrpSpPr>
        <p:grpSpPr>
          <a:xfrm>
            <a:off x="790770" y="-112458"/>
            <a:ext cx="1427175" cy="786776"/>
            <a:chOff x="0" y="-38100"/>
            <a:chExt cx="373234" cy="205757"/>
          </a:xfrm>
        </p:grpSpPr>
        <p:sp>
          <p:nvSpPr>
            <p:cNvPr id="406" name="Google Shape;406;p3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7" name="Google Shape;407;p3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08" name="Google Shape;408;p39"/>
          <p:cNvGrpSpPr/>
          <p:nvPr/>
        </p:nvGrpSpPr>
        <p:grpSpPr>
          <a:xfrm>
            <a:off x="0" y="-112458"/>
            <a:ext cx="315272" cy="786776"/>
            <a:chOff x="0" y="-38100"/>
            <a:chExt cx="82450" cy="205757"/>
          </a:xfrm>
        </p:grpSpPr>
        <p:sp>
          <p:nvSpPr>
            <p:cNvPr id="409" name="Google Shape;409;p3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0" name="Google Shape;410;p3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11" name="Google Shape;411;p39"/>
          <p:cNvGrpSpPr/>
          <p:nvPr/>
        </p:nvGrpSpPr>
        <p:grpSpPr>
          <a:xfrm>
            <a:off x="0" y="1116904"/>
            <a:ext cx="503883" cy="1931922"/>
            <a:chOff x="0" y="-38100"/>
            <a:chExt cx="131775" cy="505235"/>
          </a:xfrm>
        </p:grpSpPr>
        <p:sp>
          <p:nvSpPr>
            <p:cNvPr id="412" name="Google Shape;412;p3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13" name="Google Shape;413;p3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14" name="Google Shape;414;p39"/>
          <p:cNvPicPr preferRelativeResize="0"/>
          <p:nvPr/>
        </p:nvPicPr>
        <p:blipFill rotWithShape="1">
          <a:blip r:embed="rId4">
            <a:alphaModFix/>
          </a:blip>
          <a:srcRect b="0" l="0" r="0" t="0"/>
          <a:stretch/>
        </p:blipFill>
        <p:spPr>
          <a:xfrm>
            <a:off x="13980949" y="4101050"/>
            <a:ext cx="4307051" cy="257407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sp>
        <p:nvSpPr>
          <p:cNvPr id="419" name="Google Shape;419;p40"/>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0" name="Google Shape;420;p40"/>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1" name="Google Shape;421;p40"/>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22" name="Google Shape;422;p40"/>
          <p:cNvGrpSpPr/>
          <p:nvPr/>
        </p:nvGrpSpPr>
        <p:grpSpPr>
          <a:xfrm>
            <a:off x="6111850" y="2794401"/>
            <a:ext cx="8851104" cy="2168890"/>
            <a:chOff x="0" y="-47625"/>
            <a:chExt cx="1484188" cy="418826"/>
          </a:xfrm>
        </p:grpSpPr>
        <p:sp>
          <p:nvSpPr>
            <p:cNvPr id="423" name="Google Shape;423;p40"/>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4" name="Google Shape;424;p40"/>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25" name="Google Shape;425;p40"/>
          <p:cNvGrpSpPr/>
          <p:nvPr/>
        </p:nvGrpSpPr>
        <p:grpSpPr>
          <a:xfrm>
            <a:off x="-696258" y="-1193133"/>
            <a:ext cx="7178388" cy="12095887"/>
            <a:chOff x="0" y="-57150"/>
            <a:chExt cx="1890604" cy="3185748"/>
          </a:xfrm>
        </p:grpSpPr>
        <p:sp>
          <p:nvSpPr>
            <p:cNvPr id="426" name="Google Shape;426;p40"/>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7" name="Google Shape;427;p40"/>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428" name="Google Shape;428;p40"/>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29" name="Google Shape;429;p40"/>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30" name="Google Shape;430;p40"/>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431" name="Google Shape;431;p40"/>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02</a:t>
            </a:r>
            <a:endParaRPr b="0" i="0" sz="1400" u="none" cap="none" strike="noStrike">
              <a:solidFill>
                <a:srgbClr val="000000"/>
              </a:solidFill>
              <a:latin typeface="Arial"/>
              <a:ea typeface="Arial"/>
              <a:cs typeface="Arial"/>
              <a:sym typeface="Arial"/>
            </a:endParaRPr>
          </a:p>
        </p:txBody>
      </p:sp>
      <p:sp>
        <p:nvSpPr>
          <p:cNvPr id="432" name="Google Shape;432;p40"/>
          <p:cNvSpPr txBox="1"/>
          <p:nvPr/>
        </p:nvSpPr>
        <p:spPr>
          <a:xfrm>
            <a:off x="7911996" y="5295900"/>
            <a:ext cx="8395740" cy="498406"/>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Clr>
                <a:srgbClr val="000000"/>
              </a:buClr>
              <a:buSzPts val="2399"/>
              <a:buFont typeface="Arial"/>
              <a:buNone/>
            </a:pPr>
            <a:r>
              <a:rPr b="0" i="0" lang="en-US" sz="2399" u="none" cap="none" strike="noStrike">
                <a:solidFill>
                  <a:srgbClr val="343434"/>
                </a:solidFill>
                <a:latin typeface="Arial"/>
                <a:ea typeface="Arial"/>
                <a:cs typeface="Arial"/>
                <a:sym typeface="Arial"/>
              </a:rPr>
              <a:t>Fonte: Evaluation Lab</a:t>
            </a:r>
            <a:endParaRPr b="0" i="0" sz="1400" u="none" cap="none" strike="noStrike">
              <a:solidFill>
                <a:srgbClr val="000000"/>
              </a:solidFill>
              <a:latin typeface="Arial"/>
              <a:ea typeface="Arial"/>
              <a:cs typeface="Arial"/>
              <a:sym typeface="Arial"/>
            </a:endParaRPr>
          </a:p>
        </p:txBody>
      </p:sp>
      <p:sp>
        <p:nvSpPr>
          <p:cNvPr id="433" name="Google Shape;433;p40"/>
          <p:cNvSpPr txBox="1"/>
          <p:nvPr/>
        </p:nvSpPr>
        <p:spPr>
          <a:xfrm>
            <a:off x="7911996" y="3395850"/>
            <a:ext cx="9760500" cy="1504386"/>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10400"/>
              <a:buFont typeface="Arial"/>
              <a:buNone/>
            </a:pPr>
            <a:r>
              <a:rPr b="1" i="0" lang="en-US" sz="10400" u="none" cap="none" strike="noStrike">
                <a:solidFill>
                  <a:srgbClr val="343434"/>
                </a:solidFill>
                <a:latin typeface="Arial"/>
                <a:ea typeface="Arial"/>
                <a:cs typeface="Arial"/>
                <a:sym typeface="Arial"/>
              </a:rPr>
              <a:t>Sezione 2</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24"/>
          <p:cNvSpPr txBox="1"/>
          <p:nvPr>
            <p:ph type="title"/>
          </p:nvPr>
        </p:nvSpPr>
        <p:spPr>
          <a:xfrm>
            <a:off x="685800" y="5021575"/>
            <a:ext cx="10922400" cy="11430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100000"/>
              </a:lnSpc>
              <a:spcBef>
                <a:spcPts val="0"/>
              </a:spcBef>
              <a:spcAft>
                <a:spcPts val="0"/>
              </a:spcAft>
              <a:buClr>
                <a:schemeClr val="dk2"/>
              </a:buClr>
              <a:buSzPct val="100000"/>
              <a:buNone/>
            </a:pPr>
            <a:br>
              <a:rPr b="1" lang="en-US" sz="5300">
                <a:solidFill>
                  <a:schemeClr val="dk2"/>
                </a:solidFill>
              </a:rPr>
            </a:br>
            <a:r>
              <a:rPr b="1" lang="en-US" sz="5300">
                <a:solidFill>
                  <a:schemeClr val="dk2"/>
                </a:solidFill>
              </a:rPr>
              <a:t>Modulo Roadmap – Il tuo percorso di apprendimento</a:t>
            </a:r>
            <a:br>
              <a:rPr b="1" lang="en-US" sz="5300">
                <a:solidFill>
                  <a:schemeClr val="dk2"/>
                </a:solidFill>
              </a:rPr>
            </a:br>
            <a:br>
              <a:rPr b="1" lang="en-US" sz="5300">
                <a:solidFill>
                  <a:schemeClr val="dk2"/>
                </a:solidFill>
              </a:rPr>
            </a:br>
            <a:r>
              <a:rPr b="1" lang="en-US">
                <a:solidFill>
                  <a:schemeClr val="dk1"/>
                </a:solidFill>
                <a:latin typeface="Arial"/>
                <a:ea typeface="Arial"/>
                <a:cs typeface="Arial"/>
                <a:sym typeface="Arial"/>
              </a:rPr>
              <a:t>Sezione 1: Introduzione all'alfabetizzazione informatica </a:t>
            </a:r>
            <a:r>
              <a:rPr i="1" lang="en-US">
                <a:solidFill>
                  <a:schemeClr val="dk1"/>
                </a:solidFill>
                <a:latin typeface="Arial"/>
                <a:ea typeface="Arial"/>
                <a:cs typeface="Arial"/>
                <a:sym typeface="Arial"/>
              </a:rPr>
              <a:t>(Focus: bolle informative, abitudini digitali e rischi online come il cyberbullismo)</a:t>
            </a:r>
            <a:br>
              <a:rPr lang="en-US">
                <a:solidFill>
                  <a:schemeClr val="dk1"/>
                </a:solidFill>
                <a:latin typeface="Arial"/>
                <a:ea typeface="Arial"/>
                <a:cs typeface="Arial"/>
                <a:sym typeface="Arial"/>
              </a:rPr>
            </a:br>
            <a:r>
              <a:rPr b="1" lang="en-US">
                <a:solidFill>
                  <a:schemeClr val="dk1"/>
                </a:solidFill>
                <a:latin typeface="Arial"/>
                <a:ea typeface="Arial"/>
                <a:cs typeface="Arial"/>
                <a:sym typeface="Arial"/>
              </a:rPr>
              <a:t>Sezione 2: Laboratorio di valutazione delle fonti </a:t>
            </a:r>
            <a:r>
              <a:rPr i="1" lang="en-US">
                <a:solidFill>
                  <a:schemeClr val="dk1"/>
                </a:solidFill>
                <a:latin typeface="Arial"/>
                <a:ea typeface="Arial"/>
                <a:cs typeface="Arial"/>
                <a:sym typeface="Arial"/>
              </a:rPr>
              <a:t>(Focus: il metodo SIFT, il test CRAAP e l'individuazione dei contenuti generati dall'intelligenza artificiale)</a:t>
            </a:r>
            <a:br>
              <a:rPr lang="en-US">
                <a:solidFill>
                  <a:schemeClr val="dk1"/>
                </a:solidFill>
                <a:latin typeface="Arial"/>
                <a:ea typeface="Arial"/>
                <a:cs typeface="Arial"/>
                <a:sym typeface="Arial"/>
              </a:rPr>
            </a:br>
            <a:r>
              <a:rPr b="1" lang="en-US">
                <a:solidFill>
                  <a:schemeClr val="dk1"/>
                </a:solidFill>
                <a:latin typeface="Arial"/>
                <a:ea typeface="Arial"/>
                <a:cs typeface="Arial"/>
                <a:sym typeface="Arial"/>
              </a:rPr>
              <a:t>Sezione 3: Alfabetizzazione sui social media </a:t>
            </a:r>
            <a:r>
              <a:rPr i="1" lang="en-US">
                <a:solidFill>
                  <a:schemeClr val="dk1"/>
                </a:solidFill>
                <a:latin typeface="Arial"/>
                <a:ea typeface="Arial"/>
                <a:cs typeface="Arial"/>
                <a:sym typeface="Arial"/>
              </a:rPr>
              <a:t>(Focus: algoritmi, identificazione delle bufale e creazione di contenuti)</a:t>
            </a:r>
            <a:br>
              <a:rPr lang="en-US">
                <a:solidFill>
                  <a:schemeClr val="dk1"/>
                </a:solidFill>
                <a:latin typeface="Arial"/>
                <a:ea typeface="Arial"/>
                <a:cs typeface="Arial"/>
                <a:sym typeface="Arial"/>
              </a:rPr>
            </a:br>
            <a:r>
              <a:rPr b="1" lang="en-US">
                <a:solidFill>
                  <a:schemeClr val="dk1"/>
                </a:solidFill>
                <a:latin typeface="Arial"/>
                <a:ea typeface="Arial"/>
                <a:cs typeface="Arial"/>
                <a:sym typeface="Arial"/>
              </a:rPr>
              <a:t>Sezione 4: Conclusioni e risorse </a:t>
            </a:r>
            <a:r>
              <a:rPr i="1" lang="en-US">
                <a:solidFill>
                  <a:schemeClr val="dk1"/>
                </a:solidFill>
                <a:latin typeface="Arial"/>
                <a:ea typeface="Arial"/>
                <a:cs typeface="Arial"/>
                <a:sym typeface="Arial"/>
              </a:rPr>
              <a:t>(Focus: piano d'azione personale e riflessione)</a:t>
            </a:r>
            <a:br>
              <a:rPr lang="en-US">
                <a:solidFill>
                  <a:schemeClr val="dk1"/>
                </a:solidFill>
                <a:latin typeface="Arial"/>
                <a:ea typeface="Arial"/>
                <a:cs typeface="Arial"/>
                <a:sym typeface="Arial"/>
              </a:rPr>
            </a:br>
            <a:br>
              <a:rPr lang="en-US"/>
            </a:br>
            <a:br>
              <a:rPr lang="en-US"/>
            </a:br>
            <a:br>
              <a:rPr lang="en-US"/>
            </a:br>
            <a:endParaRPr/>
          </a:p>
        </p:txBody>
      </p:sp>
      <p:sp>
        <p:nvSpPr>
          <p:cNvPr id="124" name="Google Shape;124;p24"/>
          <p:cNvSpPr/>
          <p:nvPr/>
        </p:nvSpPr>
        <p:spPr>
          <a:xfrm>
            <a:off x="14874212" y="273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125" name="Google Shape;125;p24"/>
          <p:cNvPicPr preferRelativeResize="0"/>
          <p:nvPr/>
        </p:nvPicPr>
        <p:blipFill rotWithShape="1">
          <a:blip r:embed="rId4">
            <a:alphaModFix/>
          </a:blip>
          <a:srcRect b="0" l="0" r="0" t="0"/>
          <a:stretch/>
        </p:blipFill>
        <p:spPr>
          <a:xfrm>
            <a:off x="12056749" y="2931350"/>
            <a:ext cx="5366500" cy="53665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sp>
        <p:nvSpPr>
          <p:cNvPr id="438" name="Google Shape;438;p4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Laboratorio di valutazione delle fonti</a:t>
            </a:r>
            <a:endParaRPr b="1"/>
          </a:p>
        </p:txBody>
      </p:sp>
      <p:sp>
        <p:nvSpPr>
          <p:cNvPr id="439" name="Google Shape;439;p41"/>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Calibri"/>
              <a:ea typeface="Calibri"/>
              <a:cs typeface="Calibri"/>
              <a:sym typeface="Calibri"/>
            </a:endParaRPr>
          </a:p>
          <a:p>
            <a:pPr indent="-635000" lvl="0" marL="457200" rtl="0" algn="l">
              <a:lnSpc>
                <a:spcPct val="100000"/>
              </a:lnSpc>
              <a:spcBef>
                <a:spcPts val="640"/>
              </a:spcBef>
              <a:spcAft>
                <a:spcPts val="0"/>
              </a:spcAft>
              <a:buClr>
                <a:schemeClr val="dk1"/>
              </a:buClr>
              <a:buSzPts val="3200"/>
              <a:buFont typeface="Calibri"/>
              <a:buChar char="▪"/>
            </a:pPr>
            <a:r>
              <a:rPr lang="en-US">
                <a:solidFill>
                  <a:schemeClr val="dk1"/>
                </a:solidFill>
                <a:latin typeface="Calibri"/>
                <a:ea typeface="Calibri"/>
                <a:cs typeface="Calibri"/>
                <a:sym typeface="Calibri"/>
              </a:rPr>
              <a:t>Obiettivi</a:t>
            </a:r>
            <a:r>
              <a:rPr lang="en-US">
                <a:solidFill>
                  <a:schemeClr val="dk1"/>
                </a:solidFill>
                <a:latin typeface="Calibri"/>
                <a:ea typeface="Calibri"/>
                <a:cs typeface="Calibri"/>
                <a:sym typeface="Calibri"/>
              </a:rPr>
              <a:t> chiave:</a:t>
            </a:r>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Applicare il quadro CRAAP (attualità, pertinenza, autorevolezza, accuratezza, scopo) per valutare sistematicamente la credibilità e l'affidabilità di diverse fonti online.</a:t>
            </a:r>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Utilizzare il metodo SIFT (Stop, Investigate, Find Trusted Coverage, Trace Claims) per verificare rapidamente le informazioni e individuare i casi di disinformazione online.</a:t>
            </a:r>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Identificare gli indicatori visivi e testuali comuni dei contenuti generati dall'intelligenza artificiale e comprenderne le potenziali implicazioni per l'affidabilità delle informazioni.</a:t>
            </a:r>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Valutare l'affidabilità di vari materiali digitali, inclusi articoli, post sui social media e media sintetici.</a:t>
            </a:r>
            <a:endParaRPr/>
          </a:p>
        </p:txBody>
      </p:sp>
      <p:sp>
        <p:nvSpPr>
          <p:cNvPr id="440" name="Google Shape;440;p4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41" name="Google Shape;441;p41"/>
          <p:cNvGrpSpPr/>
          <p:nvPr/>
        </p:nvGrpSpPr>
        <p:grpSpPr>
          <a:xfrm>
            <a:off x="790770" y="-112458"/>
            <a:ext cx="1427175" cy="786776"/>
            <a:chOff x="0" y="-38100"/>
            <a:chExt cx="373234" cy="205757"/>
          </a:xfrm>
        </p:grpSpPr>
        <p:sp>
          <p:nvSpPr>
            <p:cNvPr id="442" name="Google Shape;442;p4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3" name="Google Shape;443;p4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44" name="Google Shape;444;p41"/>
          <p:cNvGrpSpPr/>
          <p:nvPr/>
        </p:nvGrpSpPr>
        <p:grpSpPr>
          <a:xfrm>
            <a:off x="0" y="-112458"/>
            <a:ext cx="315272" cy="786776"/>
            <a:chOff x="0" y="-38100"/>
            <a:chExt cx="82450" cy="205757"/>
          </a:xfrm>
        </p:grpSpPr>
        <p:sp>
          <p:nvSpPr>
            <p:cNvPr id="445" name="Google Shape;445;p4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6" name="Google Shape;446;p4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47" name="Google Shape;447;p41"/>
          <p:cNvGrpSpPr/>
          <p:nvPr/>
        </p:nvGrpSpPr>
        <p:grpSpPr>
          <a:xfrm>
            <a:off x="0" y="1116904"/>
            <a:ext cx="503883" cy="1931922"/>
            <a:chOff x="0" y="-38100"/>
            <a:chExt cx="131775" cy="505235"/>
          </a:xfrm>
        </p:grpSpPr>
        <p:sp>
          <p:nvSpPr>
            <p:cNvPr id="448" name="Google Shape;448;p4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49" name="Google Shape;449;p4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 name="Shape 453"/>
        <p:cNvGrpSpPr/>
        <p:nvPr/>
      </p:nvGrpSpPr>
      <p:grpSpPr>
        <a:xfrm>
          <a:off x="0" y="0"/>
          <a:ext cx="0" cy="0"/>
          <a:chOff x="0" y="0"/>
          <a:chExt cx="0" cy="0"/>
        </a:xfrm>
      </p:grpSpPr>
      <p:sp>
        <p:nvSpPr>
          <p:cNvPr id="454" name="Google Shape;454;p42"/>
          <p:cNvSpPr txBox="1"/>
          <p:nvPr>
            <p:ph idx="4294967295" type="title"/>
          </p:nvPr>
        </p:nvSpPr>
        <p:spPr>
          <a:xfrm>
            <a:off x="0" y="508000"/>
            <a:ext cx="13882688" cy="1109663"/>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SzPct val="111111"/>
              <a:buNone/>
            </a:pPr>
            <a:r>
              <a:rPr b="1" lang="en-US">
                <a:latin typeface="Bricolage Grotesque"/>
                <a:ea typeface="Bricolage Grotesque"/>
                <a:cs typeface="Bricolage Grotesque"/>
                <a:sym typeface="Bricolage Grotesque"/>
              </a:rPr>
              <a:t>Il test CRAAP: un quadro di valutazione sistematico</a:t>
            </a:r>
            <a:endParaRPr>
              <a:latin typeface="Bricolage Grotesque"/>
              <a:ea typeface="Bricolage Grotesque"/>
              <a:cs typeface="Bricolage Grotesque"/>
              <a:sym typeface="Bricolage Grotesque"/>
            </a:endParaRPr>
          </a:p>
        </p:txBody>
      </p:sp>
      <p:sp>
        <p:nvSpPr>
          <p:cNvPr id="455" name="Google Shape;455;p42"/>
          <p:cNvSpPr/>
          <p:nvPr/>
        </p:nvSpPr>
        <p:spPr>
          <a:xfrm>
            <a:off x="-17792" y="1719392"/>
            <a:ext cx="745920" cy="745920"/>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456" name="Google Shape;456;p42"/>
          <p:cNvSpPr/>
          <p:nvPr/>
        </p:nvSpPr>
        <p:spPr>
          <a:xfrm>
            <a:off x="98231" y="1781524"/>
            <a:ext cx="497222" cy="621660"/>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Clr>
                <a:srgbClr val="000000"/>
              </a:buClr>
              <a:buSzPts val="3200"/>
              <a:buFont typeface="Arial"/>
              <a:buNone/>
            </a:pPr>
            <a:r>
              <a:rPr b="1" i="0" lang="en-US" sz="3200" u="none" cap="none" strike="noStrike">
                <a:solidFill>
                  <a:schemeClr val="lt1"/>
                </a:solidFill>
                <a:latin typeface="Arial"/>
                <a:ea typeface="Arial"/>
                <a:cs typeface="Arial"/>
                <a:sym typeface="Arial"/>
              </a:rPr>
              <a:t>1</a:t>
            </a:r>
            <a:endParaRPr b="0" i="0" sz="3200" u="none" cap="none" strike="noStrike">
              <a:solidFill>
                <a:schemeClr val="lt1"/>
              </a:solidFill>
              <a:latin typeface="Arial"/>
              <a:ea typeface="Arial"/>
              <a:cs typeface="Arial"/>
              <a:sym typeface="Arial"/>
            </a:endParaRPr>
          </a:p>
        </p:txBody>
      </p:sp>
      <p:sp>
        <p:nvSpPr>
          <p:cNvPr id="457" name="Google Shape;457;p42"/>
          <p:cNvSpPr/>
          <p:nvPr/>
        </p:nvSpPr>
        <p:spPr>
          <a:xfrm>
            <a:off x="1059550" y="1731313"/>
            <a:ext cx="4144821"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Attualità</a:t>
            </a:r>
            <a:endParaRPr b="0" i="0" sz="3200" u="none" cap="none" strike="noStrike">
              <a:solidFill>
                <a:srgbClr val="000000"/>
              </a:solidFill>
              <a:latin typeface="Calibri"/>
              <a:ea typeface="Calibri"/>
              <a:cs typeface="Calibri"/>
              <a:sym typeface="Calibri"/>
            </a:endParaRPr>
          </a:p>
        </p:txBody>
      </p:sp>
      <p:sp>
        <p:nvSpPr>
          <p:cNvPr id="458" name="Google Shape;458;p42"/>
          <p:cNvSpPr/>
          <p:nvPr/>
        </p:nvSpPr>
        <p:spPr>
          <a:xfrm>
            <a:off x="1059550" y="2448228"/>
            <a:ext cx="7651299" cy="275251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Valuta la tempestività delle informazioni. Controlla le date di pubblicazione e se le informazioni sono state aggiornate o riviste.</a:t>
            </a:r>
            <a:endParaRPr b="0" i="0" sz="3200" u="none" cap="none" strike="noStrike">
              <a:solidFill>
                <a:srgbClr val="000000"/>
              </a:solidFill>
              <a:latin typeface="Calibri"/>
              <a:ea typeface="Calibri"/>
              <a:cs typeface="Calibri"/>
              <a:sym typeface="Calibri"/>
            </a:endParaRPr>
          </a:p>
        </p:txBody>
      </p:sp>
      <p:sp>
        <p:nvSpPr>
          <p:cNvPr id="459" name="Google Shape;459;p42"/>
          <p:cNvSpPr/>
          <p:nvPr/>
        </p:nvSpPr>
        <p:spPr>
          <a:xfrm>
            <a:off x="9322779" y="1719392"/>
            <a:ext cx="745920" cy="745920"/>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rgbClr val="000000"/>
              </a:solidFill>
              <a:latin typeface="Arial"/>
              <a:ea typeface="Arial"/>
              <a:cs typeface="Arial"/>
              <a:sym typeface="Arial"/>
            </a:endParaRPr>
          </a:p>
        </p:txBody>
      </p:sp>
      <p:sp>
        <p:nvSpPr>
          <p:cNvPr id="460" name="Google Shape;460;p42"/>
          <p:cNvSpPr/>
          <p:nvPr/>
        </p:nvSpPr>
        <p:spPr>
          <a:xfrm>
            <a:off x="9447129" y="1781524"/>
            <a:ext cx="497222" cy="621660"/>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Clr>
                <a:srgbClr val="000000"/>
              </a:buClr>
              <a:buSzPts val="3200"/>
              <a:buFont typeface="Arial"/>
              <a:buNone/>
            </a:pPr>
            <a:r>
              <a:rPr b="1" i="0" lang="en-US" sz="3200" u="none" cap="none" strike="noStrike">
                <a:solidFill>
                  <a:schemeClr val="lt1"/>
                </a:solidFill>
                <a:latin typeface="Arial"/>
                <a:ea typeface="Arial"/>
                <a:cs typeface="Arial"/>
                <a:sym typeface="Arial"/>
              </a:rPr>
              <a:t>2</a:t>
            </a:r>
            <a:endParaRPr b="0" i="0" sz="3200" u="none" cap="none" strike="noStrike">
              <a:solidFill>
                <a:schemeClr val="lt1"/>
              </a:solidFill>
              <a:latin typeface="Arial"/>
              <a:ea typeface="Arial"/>
              <a:cs typeface="Arial"/>
              <a:sym typeface="Arial"/>
            </a:endParaRPr>
          </a:p>
        </p:txBody>
      </p:sp>
      <p:sp>
        <p:nvSpPr>
          <p:cNvPr id="461" name="Google Shape;461;p42"/>
          <p:cNvSpPr/>
          <p:nvPr/>
        </p:nvSpPr>
        <p:spPr>
          <a:xfrm>
            <a:off x="10408450" y="1731313"/>
            <a:ext cx="4144821"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Rilevanza</a:t>
            </a:r>
            <a:endParaRPr b="0" i="0" sz="3200" u="none" cap="none" strike="noStrike">
              <a:solidFill>
                <a:srgbClr val="000000"/>
              </a:solidFill>
              <a:latin typeface="Calibri"/>
              <a:ea typeface="Calibri"/>
              <a:cs typeface="Calibri"/>
              <a:sym typeface="Calibri"/>
            </a:endParaRPr>
          </a:p>
        </p:txBody>
      </p:sp>
      <p:sp>
        <p:nvSpPr>
          <p:cNvPr id="462" name="Google Shape;462;p42"/>
          <p:cNvSpPr/>
          <p:nvPr/>
        </p:nvSpPr>
        <p:spPr>
          <a:xfrm>
            <a:off x="10408451" y="2448228"/>
            <a:ext cx="7452714" cy="275251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300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Valuta l'importanza delle informazioni per le vostre esigenze specifiche. Considerate se le informazioni sono di livello adeguato e direttamente correlate alla vostra domanda di ricerca o alle vostre esigenze informative.</a:t>
            </a:r>
            <a:endParaRPr b="0" i="0" sz="3200" u="none" cap="none" strike="noStrike">
              <a:solidFill>
                <a:srgbClr val="000000"/>
              </a:solidFill>
              <a:latin typeface="Calibri"/>
              <a:ea typeface="Calibri"/>
              <a:cs typeface="Calibri"/>
              <a:sym typeface="Calibri"/>
            </a:endParaRPr>
          </a:p>
        </p:txBody>
      </p:sp>
      <p:sp>
        <p:nvSpPr>
          <p:cNvPr id="463" name="Google Shape;463;p42"/>
          <p:cNvSpPr/>
          <p:nvPr/>
        </p:nvSpPr>
        <p:spPr>
          <a:xfrm>
            <a:off x="361739" y="4739341"/>
            <a:ext cx="745920" cy="745920"/>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25"/>
              </a:lnSpc>
              <a:spcBef>
                <a:spcPts val="0"/>
              </a:spcBef>
              <a:spcAft>
                <a:spcPts val="0"/>
              </a:spcAft>
              <a:buClr>
                <a:srgbClr val="000000"/>
              </a:buClr>
              <a:buSzPts val="3200"/>
              <a:buFont typeface="Arial"/>
              <a:buNone/>
            </a:pPr>
            <a:r>
              <a:rPr b="1" i="0" lang="en-US" sz="3200" u="none" cap="none" strike="noStrike">
                <a:solidFill>
                  <a:schemeClr val="lt1"/>
                </a:solidFill>
                <a:latin typeface="Arial"/>
                <a:ea typeface="Arial"/>
                <a:cs typeface="Arial"/>
                <a:sym typeface="Arial"/>
              </a:rPr>
              <a:t>3</a:t>
            </a:r>
            <a:endParaRPr b="0" i="0" sz="3200" u="none" cap="none" strike="noStrike">
              <a:solidFill>
                <a:schemeClr val="lt1"/>
              </a:solidFill>
              <a:latin typeface="Arial"/>
              <a:ea typeface="Arial"/>
              <a:cs typeface="Arial"/>
              <a:sym typeface="Arial"/>
            </a:endParaRPr>
          </a:p>
        </p:txBody>
      </p:sp>
      <p:sp>
        <p:nvSpPr>
          <p:cNvPr id="464" name="Google Shape;464;p42"/>
          <p:cNvSpPr/>
          <p:nvPr/>
        </p:nvSpPr>
        <p:spPr>
          <a:xfrm>
            <a:off x="190681" y="4891314"/>
            <a:ext cx="497222" cy="653143"/>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Clr>
                <a:srgbClr val="000000"/>
              </a:buClr>
              <a:buSzPts val="3909"/>
              <a:buFont typeface="Arial"/>
              <a:buNone/>
            </a:pPr>
            <a:r>
              <a:t/>
            </a:r>
            <a:endParaRPr b="0" i="0" sz="3909" u="none" cap="none" strike="noStrike">
              <a:solidFill>
                <a:schemeClr val="lt1"/>
              </a:solidFill>
              <a:latin typeface="Arial"/>
              <a:ea typeface="Arial"/>
              <a:cs typeface="Arial"/>
              <a:sym typeface="Arial"/>
            </a:endParaRPr>
          </a:p>
        </p:txBody>
      </p:sp>
      <p:sp>
        <p:nvSpPr>
          <p:cNvPr id="465" name="Google Shape;465;p42"/>
          <p:cNvSpPr/>
          <p:nvPr/>
        </p:nvSpPr>
        <p:spPr>
          <a:xfrm>
            <a:off x="1337606" y="4587274"/>
            <a:ext cx="4144821" cy="51799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Autorità</a:t>
            </a:r>
            <a:endParaRPr b="0" i="0" sz="3200" u="none" cap="none" strike="noStrike">
              <a:solidFill>
                <a:srgbClr val="000000"/>
              </a:solidFill>
              <a:latin typeface="Calibri"/>
              <a:ea typeface="Calibri"/>
              <a:cs typeface="Calibri"/>
              <a:sym typeface="Calibri"/>
            </a:endParaRPr>
          </a:p>
        </p:txBody>
      </p:sp>
      <p:sp>
        <p:nvSpPr>
          <p:cNvPr id="466" name="Google Shape;466;p42"/>
          <p:cNvSpPr/>
          <p:nvPr/>
        </p:nvSpPr>
        <p:spPr>
          <a:xfrm>
            <a:off x="1337606" y="5340934"/>
            <a:ext cx="6822169" cy="157858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Valuta le credenziali dell'autore, le affiliazioni istituzionali e la competenza nell'area tematica. </a:t>
            </a:r>
            <a:endParaRPr b="0" i="0" sz="3200" u="none" cap="none" strike="noStrike">
              <a:solidFill>
                <a:srgbClr val="000000"/>
              </a:solidFill>
              <a:latin typeface="Calibri"/>
              <a:ea typeface="Calibri"/>
              <a:cs typeface="Calibri"/>
              <a:sym typeface="Calibri"/>
            </a:endParaRPr>
          </a:p>
        </p:txBody>
      </p:sp>
      <p:sp>
        <p:nvSpPr>
          <p:cNvPr id="467" name="Google Shape;467;p42"/>
          <p:cNvSpPr/>
          <p:nvPr/>
        </p:nvSpPr>
        <p:spPr>
          <a:xfrm>
            <a:off x="9271327" y="6041029"/>
            <a:ext cx="745920" cy="745920"/>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200"/>
              <a:buFont typeface="Arial"/>
              <a:buNone/>
            </a:pPr>
            <a:r>
              <a:t/>
            </a:r>
            <a:endParaRPr b="0" i="0" sz="3200" u="none" cap="none" strike="noStrike">
              <a:solidFill>
                <a:srgbClr val="000000"/>
              </a:solidFill>
              <a:latin typeface="Arial"/>
              <a:ea typeface="Arial"/>
              <a:cs typeface="Arial"/>
              <a:sym typeface="Arial"/>
            </a:endParaRPr>
          </a:p>
        </p:txBody>
      </p:sp>
      <p:sp>
        <p:nvSpPr>
          <p:cNvPr id="468" name="Google Shape;468;p42"/>
          <p:cNvSpPr/>
          <p:nvPr/>
        </p:nvSpPr>
        <p:spPr>
          <a:xfrm>
            <a:off x="9395676" y="6204890"/>
            <a:ext cx="497222" cy="621660"/>
          </a:xfrm>
          <a:prstGeom prst="rect">
            <a:avLst/>
          </a:prstGeom>
          <a:noFill/>
          <a:ln>
            <a:noFill/>
          </a:ln>
        </p:spPr>
        <p:txBody>
          <a:bodyPr anchorCtr="0" anchor="t" bIns="0" lIns="0" spcFirstLastPara="1" rIns="0" wrap="square" tIns="0">
            <a:noAutofit/>
          </a:bodyPr>
          <a:lstStyle/>
          <a:p>
            <a:pPr indent="0" lvl="0" marL="0" marR="0" rtl="0" algn="ctr">
              <a:lnSpc>
                <a:spcPct val="100025"/>
              </a:lnSpc>
              <a:spcBef>
                <a:spcPts val="0"/>
              </a:spcBef>
              <a:spcAft>
                <a:spcPts val="0"/>
              </a:spcAft>
              <a:buClr>
                <a:srgbClr val="000000"/>
              </a:buClr>
              <a:buSzPts val="3200"/>
              <a:buFont typeface="Arial"/>
              <a:buNone/>
            </a:pPr>
            <a:r>
              <a:rPr b="1" i="0" lang="en-US" sz="3200" u="none" cap="none" strike="noStrike">
                <a:solidFill>
                  <a:schemeClr val="lt1"/>
                </a:solidFill>
                <a:latin typeface="Arial"/>
                <a:ea typeface="Arial"/>
                <a:cs typeface="Arial"/>
                <a:sym typeface="Arial"/>
              </a:rPr>
              <a:t>4</a:t>
            </a:r>
            <a:endParaRPr b="0" i="0" sz="3200" u="none" cap="none" strike="noStrike">
              <a:solidFill>
                <a:schemeClr val="lt1"/>
              </a:solidFill>
              <a:latin typeface="Arial"/>
              <a:ea typeface="Arial"/>
              <a:cs typeface="Arial"/>
              <a:sym typeface="Arial"/>
            </a:endParaRPr>
          </a:p>
        </p:txBody>
      </p:sp>
      <p:sp>
        <p:nvSpPr>
          <p:cNvPr id="469" name="Google Shape;469;p42"/>
          <p:cNvSpPr/>
          <p:nvPr/>
        </p:nvSpPr>
        <p:spPr>
          <a:xfrm>
            <a:off x="10666950" y="5436324"/>
            <a:ext cx="4144821"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Accuratezza</a:t>
            </a:r>
            <a:endParaRPr b="0" i="0" sz="3200" u="none" cap="none" strike="noStrike">
              <a:solidFill>
                <a:srgbClr val="000000"/>
              </a:solidFill>
              <a:latin typeface="Calibri"/>
              <a:ea typeface="Calibri"/>
              <a:cs typeface="Calibri"/>
              <a:sym typeface="Calibri"/>
            </a:endParaRPr>
          </a:p>
        </p:txBody>
      </p:sp>
      <p:sp>
        <p:nvSpPr>
          <p:cNvPr id="470" name="Google Shape;470;p42"/>
          <p:cNvSpPr/>
          <p:nvPr/>
        </p:nvSpPr>
        <p:spPr>
          <a:xfrm>
            <a:off x="10666950" y="6274574"/>
            <a:ext cx="7194215" cy="1480569"/>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Si concentra sull'affidabilità, la veridicità e la correttezza dei contenuti. Verifica le informazioni attraverso più fonti affidabili.</a:t>
            </a:r>
            <a:endParaRPr b="0" i="0" sz="3200" u="none" cap="none" strike="noStrike">
              <a:solidFill>
                <a:srgbClr val="000000"/>
              </a:solidFill>
              <a:latin typeface="Calibri"/>
              <a:ea typeface="Calibri"/>
              <a:cs typeface="Calibri"/>
              <a:sym typeface="Calibri"/>
            </a:endParaRPr>
          </a:p>
        </p:txBody>
      </p:sp>
      <p:sp>
        <p:nvSpPr>
          <p:cNvPr id="471" name="Google Shape;471;p42"/>
          <p:cNvSpPr/>
          <p:nvPr/>
        </p:nvSpPr>
        <p:spPr>
          <a:xfrm>
            <a:off x="63099" y="4891314"/>
            <a:ext cx="2896829" cy="6473579"/>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3">
              <a:alphaModFix amt="50000"/>
            </a:blip>
            <a:stretch>
              <a:fillRect b="0" l="-12837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2" name="Google Shape;472;p42"/>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73" name="Google Shape;473;p42"/>
          <p:cNvSpPr/>
          <p:nvPr/>
        </p:nvSpPr>
        <p:spPr>
          <a:xfrm>
            <a:off x="6035727" y="8439307"/>
            <a:ext cx="8557539" cy="156966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Valuta il motivo per cui l'informazione esiste. Comprendere l'intento alla base di un contenuto aiuta a determinarne l'affidabilità.</a:t>
            </a:r>
            <a:endParaRPr b="0" i="0" sz="1400" u="none" cap="none" strike="noStrike">
              <a:solidFill>
                <a:srgbClr val="000000"/>
              </a:solidFill>
              <a:latin typeface="Arial"/>
              <a:ea typeface="Arial"/>
              <a:cs typeface="Arial"/>
              <a:sym typeface="Arial"/>
            </a:endParaRPr>
          </a:p>
        </p:txBody>
      </p:sp>
      <p:sp>
        <p:nvSpPr>
          <p:cNvPr id="474" name="Google Shape;474;p42"/>
          <p:cNvSpPr/>
          <p:nvPr/>
        </p:nvSpPr>
        <p:spPr>
          <a:xfrm>
            <a:off x="6102799" y="7627240"/>
            <a:ext cx="4144821" cy="671871"/>
          </a:xfrm>
          <a:prstGeom prst="rect">
            <a:avLst/>
          </a:prstGeom>
          <a:noFill/>
          <a:ln>
            <a:noFill/>
          </a:ln>
        </p:spPr>
        <p:txBody>
          <a:bodyPr anchorCtr="0" anchor="t" bIns="0" lIns="0" spcFirstLastPara="1" rIns="0" wrap="square" tIns="0">
            <a:noAutofit/>
          </a:bodyPr>
          <a:lstStyle/>
          <a:p>
            <a:pPr indent="0" lvl="0" marL="0" marR="0" rtl="0" algn="l">
              <a:lnSpc>
                <a:spcPct val="125579"/>
              </a:lnSpc>
              <a:spcBef>
                <a:spcPts val="0"/>
              </a:spcBef>
              <a:spcAft>
                <a:spcPts val="0"/>
              </a:spcAft>
              <a:buClr>
                <a:srgbClr val="000000"/>
              </a:buClr>
              <a:buSzPts val="3200"/>
              <a:buFont typeface="Arial"/>
              <a:buNone/>
            </a:pPr>
            <a:r>
              <a:rPr b="1" i="0" lang="en-US" sz="3200" u="none" cap="none" strike="noStrike">
                <a:solidFill>
                  <a:srgbClr val="000000"/>
                </a:solidFill>
                <a:latin typeface="Calibri"/>
                <a:ea typeface="Calibri"/>
                <a:cs typeface="Calibri"/>
                <a:sym typeface="Calibri"/>
              </a:rPr>
              <a:t>Scopo</a:t>
            </a:r>
            <a:endParaRPr b="0" i="0" sz="3200" u="none" cap="none" strike="noStrike">
              <a:solidFill>
                <a:srgbClr val="000000"/>
              </a:solidFill>
              <a:latin typeface="Calibri"/>
              <a:ea typeface="Calibri"/>
              <a:cs typeface="Calibri"/>
              <a:sym typeface="Calibri"/>
            </a:endParaRPr>
          </a:p>
        </p:txBody>
      </p:sp>
      <p:sp>
        <p:nvSpPr>
          <p:cNvPr id="475" name="Google Shape;475;p42"/>
          <p:cNvSpPr/>
          <p:nvPr/>
        </p:nvSpPr>
        <p:spPr>
          <a:xfrm>
            <a:off x="4996631" y="7755143"/>
            <a:ext cx="745920" cy="745920"/>
          </a:xfrm>
          <a:prstGeom prst="roundRect">
            <a:avLst>
              <a:gd fmla="val 18671"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25"/>
              </a:lnSpc>
              <a:spcBef>
                <a:spcPts val="0"/>
              </a:spcBef>
              <a:spcAft>
                <a:spcPts val="0"/>
              </a:spcAft>
              <a:buClr>
                <a:srgbClr val="000000"/>
              </a:buClr>
              <a:buSzPts val="3900"/>
              <a:buFont typeface="Arial"/>
              <a:buNone/>
            </a:pPr>
            <a:r>
              <a:rPr b="1" i="0" lang="en-US" sz="3900" u="none" cap="none" strike="noStrike">
                <a:solidFill>
                  <a:schemeClr val="lt1"/>
                </a:solidFill>
                <a:latin typeface="Arial"/>
                <a:ea typeface="Arial"/>
                <a:cs typeface="Arial"/>
                <a:sym typeface="Arial"/>
              </a:rPr>
              <a:t>5</a:t>
            </a:r>
            <a:endParaRPr b="0" i="0" sz="3900" u="none" cap="none" strike="noStrike">
              <a:solidFill>
                <a:schemeClr val="lt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43"/>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37037"/>
              <a:buNone/>
            </a:pPr>
            <a:r>
              <a:rPr b="1" lang="en-US" sz="5400">
                <a:latin typeface="Arial"/>
                <a:ea typeface="Arial"/>
                <a:cs typeface="Arial"/>
                <a:sym typeface="Arial"/>
              </a:rPr>
              <a:t>Il test CRAAP: un quadro di valutazione sistematico</a:t>
            </a:r>
            <a:endParaRPr sz="5400"/>
          </a:p>
        </p:txBody>
      </p:sp>
      <p:sp>
        <p:nvSpPr>
          <p:cNvPr id="481" name="Google Shape;481;p4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482" name="Google Shape;482;p43"/>
          <p:cNvGrpSpPr/>
          <p:nvPr/>
        </p:nvGrpSpPr>
        <p:grpSpPr>
          <a:xfrm>
            <a:off x="790770" y="-112458"/>
            <a:ext cx="1427175" cy="786776"/>
            <a:chOff x="0" y="-38100"/>
            <a:chExt cx="373234" cy="205757"/>
          </a:xfrm>
        </p:grpSpPr>
        <p:sp>
          <p:nvSpPr>
            <p:cNvPr id="483" name="Google Shape;483;p4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4" name="Google Shape;484;p4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85" name="Google Shape;485;p43"/>
          <p:cNvGrpSpPr/>
          <p:nvPr/>
        </p:nvGrpSpPr>
        <p:grpSpPr>
          <a:xfrm>
            <a:off x="0" y="-112458"/>
            <a:ext cx="315272" cy="786776"/>
            <a:chOff x="0" y="-38100"/>
            <a:chExt cx="82450" cy="205757"/>
          </a:xfrm>
        </p:grpSpPr>
        <p:sp>
          <p:nvSpPr>
            <p:cNvPr id="486" name="Google Shape;486;p4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87" name="Google Shape;487;p4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488" name="Google Shape;488;p43"/>
          <p:cNvGrpSpPr/>
          <p:nvPr/>
        </p:nvGrpSpPr>
        <p:grpSpPr>
          <a:xfrm>
            <a:off x="0" y="1116904"/>
            <a:ext cx="503883" cy="1931922"/>
            <a:chOff x="0" y="-38100"/>
            <a:chExt cx="131775" cy="505235"/>
          </a:xfrm>
        </p:grpSpPr>
        <p:sp>
          <p:nvSpPr>
            <p:cNvPr id="489" name="Google Shape;489;p4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90" name="Google Shape;490;p4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491" name="Google Shape;491;p43"/>
          <p:cNvPicPr preferRelativeResize="0"/>
          <p:nvPr/>
        </p:nvPicPr>
        <p:blipFill rotWithShape="1">
          <a:blip r:embed="rId4">
            <a:alphaModFix/>
          </a:blip>
          <a:srcRect b="0" l="0" r="0" t="0"/>
          <a:stretch/>
        </p:blipFill>
        <p:spPr>
          <a:xfrm>
            <a:off x="790775" y="2483591"/>
            <a:ext cx="16233088" cy="1628495"/>
          </a:xfrm>
          <a:prstGeom prst="rect">
            <a:avLst/>
          </a:prstGeom>
          <a:noFill/>
          <a:ln>
            <a:noFill/>
          </a:ln>
        </p:spPr>
      </p:pic>
      <p:sp>
        <p:nvSpPr>
          <p:cNvPr id="492" name="Google Shape;492;p43"/>
          <p:cNvSpPr/>
          <p:nvPr/>
        </p:nvSpPr>
        <p:spPr>
          <a:xfrm>
            <a:off x="2217945" y="7900601"/>
            <a:ext cx="9403536" cy="584775"/>
          </a:xfrm>
          <a:prstGeom prst="rect">
            <a:avLst/>
          </a:prstGeom>
          <a:noFill/>
          <a:ln>
            <a:noFill/>
          </a:ln>
        </p:spPr>
        <p:txBody>
          <a:bodyPr anchorCtr="0" anchor="t" bIns="45700" lIns="91425" spcFirstLastPara="1" rIns="91425" wrap="square" tIns="45700">
            <a:spAutoFit/>
          </a:bodyPr>
          <a:lstStyle/>
          <a:p>
            <a:pPr indent="0" lvl="1" marL="45720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Un breve video che illustra il quadro CRAAP.</a:t>
            </a:r>
            <a:endParaRPr b="0" i="0" sz="3200" u="none" cap="none" strike="noStrike">
              <a:solidFill>
                <a:srgbClr val="000000"/>
              </a:solidFill>
              <a:latin typeface="Calibri"/>
              <a:ea typeface="Calibri"/>
              <a:cs typeface="Calibri"/>
              <a:sym typeface="Calibri"/>
            </a:endParaRPr>
          </a:p>
        </p:txBody>
      </p:sp>
      <p:graphicFrame>
        <p:nvGraphicFramePr>
          <p:cNvPr id="493" name="Google Shape;493;p43"/>
          <p:cNvGraphicFramePr/>
          <p:nvPr/>
        </p:nvGraphicFramePr>
        <p:xfrm>
          <a:off x="952500" y="4953000"/>
          <a:ext cx="3000000" cy="3000000"/>
        </p:xfrm>
        <a:graphic>
          <a:graphicData uri="http://schemas.openxmlformats.org/drawingml/2006/table">
            <a:tbl>
              <a:tblPr>
                <a:noFill/>
                <a:tableStyleId>{61B90776-9230-4003-8D93-95B9971E2781}</a:tableStyleId>
              </a:tblPr>
              <a:tblGrid>
                <a:gridCol w="3276600"/>
                <a:gridCol w="3276600"/>
                <a:gridCol w="3276600"/>
                <a:gridCol w="3276600"/>
                <a:gridCol w="3276600"/>
              </a:tblGrid>
              <a:tr h="1931925">
                <a:tc>
                  <a:txBody>
                    <a:bodyPr/>
                    <a:lstStyle/>
                    <a:p>
                      <a:pPr indent="0" lvl="0" marL="0" rtl="0" algn="l">
                        <a:spcBef>
                          <a:spcPts val="0"/>
                        </a:spcBef>
                        <a:spcAft>
                          <a:spcPts val="0"/>
                        </a:spcAft>
                        <a:buNone/>
                      </a:pPr>
                      <a:r>
                        <a:rPr b="1" lang="en-US" sz="2900"/>
                        <a:t>Attualità:</a:t>
                      </a:r>
                      <a:endParaRPr b="1" sz="2900"/>
                    </a:p>
                    <a:p>
                      <a:pPr indent="0" lvl="0" marL="0" rtl="0" algn="l">
                        <a:spcBef>
                          <a:spcPts val="0"/>
                        </a:spcBef>
                        <a:spcAft>
                          <a:spcPts val="0"/>
                        </a:spcAft>
                        <a:buNone/>
                      </a:pPr>
                      <a:r>
                        <a:rPr lang="en-US" sz="2900"/>
                        <a:t>Quand’è stato aggiornato l’ultima volta?</a:t>
                      </a:r>
                      <a:endParaRPr sz="2900"/>
                    </a:p>
                  </a:txBody>
                  <a:tcPr marT="91425" marB="91425" marR="91425" marL="91425"/>
                </a:tc>
                <a:tc>
                  <a:txBody>
                    <a:bodyPr/>
                    <a:lstStyle/>
                    <a:p>
                      <a:pPr indent="0" lvl="0" marL="0" rtl="0" algn="l">
                        <a:spcBef>
                          <a:spcPts val="0"/>
                        </a:spcBef>
                        <a:spcAft>
                          <a:spcPts val="0"/>
                        </a:spcAft>
                        <a:buNone/>
                      </a:pPr>
                      <a:r>
                        <a:rPr b="1" lang="en-US" sz="2900"/>
                        <a:t>Rilevanza:</a:t>
                      </a:r>
                      <a:endParaRPr b="1" sz="2900"/>
                    </a:p>
                    <a:p>
                      <a:pPr indent="0" lvl="0" marL="0" rtl="0" algn="l">
                        <a:spcBef>
                          <a:spcPts val="0"/>
                        </a:spcBef>
                        <a:spcAft>
                          <a:spcPts val="0"/>
                        </a:spcAft>
                        <a:buNone/>
                      </a:pPr>
                      <a:r>
                        <a:rPr lang="en-US" sz="2900"/>
                        <a:t>E’ rilevante per il tuo argomento?</a:t>
                      </a:r>
                      <a:endParaRPr sz="2900"/>
                    </a:p>
                  </a:txBody>
                  <a:tcPr marT="91425" marB="91425" marR="91425" marL="91425"/>
                </a:tc>
                <a:tc>
                  <a:txBody>
                    <a:bodyPr/>
                    <a:lstStyle/>
                    <a:p>
                      <a:pPr indent="0" lvl="0" marL="0" rtl="0" algn="l">
                        <a:spcBef>
                          <a:spcPts val="0"/>
                        </a:spcBef>
                        <a:spcAft>
                          <a:spcPts val="0"/>
                        </a:spcAft>
                        <a:buNone/>
                      </a:pPr>
                      <a:r>
                        <a:rPr b="1" lang="en-US" sz="2900"/>
                        <a:t>Autorità:</a:t>
                      </a:r>
                      <a:endParaRPr b="1" sz="2900"/>
                    </a:p>
                    <a:p>
                      <a:pPr indent="0" lvl="0" marL="0" rtl="0" algn="l">
                        <a:spcBef>
                          <a:spcPts val="0"/>
                        </a:spcBef>
                        <a:spcAft>
                          <a:spcPts val="0"/>
                        </a:spcAft>
                        <a:buNone/>
                      </a:pPr>
                      <a:r>
                        <a:rPr lang="en-US" sz="2900"/>
                        <a:t>Chi è l’autore/autrice e sono credibili?</a:t>
                      </a:r>
                      <a:endParaRPr sz="2900"/>
                    </a:p>
                  </a:txBody>
                  <a:tcPr marT="91425" marB="91425" marR="91425" marL="91425"/>
                </a:tc>
                <a:tc>
                  <a:txBody>
                    <a:bodyPr/>
                    <a:lstStyle/>
                    <a:p>
                      <a:pPr indent="0" lvl="0" marL="0" rtl="0" algn="l">
                        <a:spcBef>
                          <a:spcPts val="0"/>
                        </a:spcBef>
                        <a:spcAft>
                          <a:spcPts val="0"/>
                        </a:spcAft>
                        <a:buNone/>
                      </a:pPr>
                      <a:r>
                        <a:rPr b="1" lang="en-US" sz="2900"/>
                        <a:t>Accuratezza:</a:t>
                      </a:r>
                      <a:endParaRPr b="1" sz="2900"/>
                    </a:p>
                    <a:p>
                      <a:pPr indent="0" lvl="0" marL="0" rtl="0" algn="l">
                        <a:spcBef>
                          <a:spcPts val="0"/>
                        </a:spcBef>
                        <a:spcAft>
                          <a:spcPts val="0"/>
                        </a:spcAft>
                        <a:buNone/>
                      </a:pPr>
                      <a:r>
                        <a:rPr lang="en-US" sz="2900"/>
                        <a:t>E’ supportato dai fatti?</a:t>
                      </a:r>
                      <a:endParaRPr sz="2900"/>
                    </a:p>
                  </a:txBody>
                  <a:tcPr marT="91425" marB="91425" marR="91425" marL="91425"/>
                </a:tc>
                <a:tc>
                  <a:txBody>
                    <a:bodyPr/>
                    <a:lstStyle/>
                    <a:p>
                      <a:pPr indent="0" lvl="0" marL="0" rtl="0" algn="l">
                        <a:spcBef>
                          <a:spcPts val="0"/>
                        </a:spcBef>
                        <a:spcAft>
                          <a:spcPts val="0"/>
                        </a:spcAft>
                        <a:buNone/>
                      </a:pPr>
                      <a:r>
                        <a:rPr b="1" lang="en-US" sz="2900"/>
                        <a:t>Scopo:</a:t>
                      </a:r>
                      <a:endParaRPr b="1" sz="2900"/>
                    </a:p>
                    <a:p>
                      <a:pPr indent="0" lvl="0" marL="0" rtl="0" algn="l">
                        <a:spcBef>
                          <a:spcPts val="0"/>
                        </a:spcBef>
                        <a:spcAft>
                          <a:spcPts val="0"/>
                        </a:spcAft>
                        <a:buNone/>
                      </a:pPr>
                      <a:r>
                        <a:rPr lang="en-US" sz="2900"/>
                        <a:t>Perchè è stato creato?</a:t>
                      </a:r>
                      <a:endParaRPr sz="2900"/>
                    </a:p>
                  </a:txBody>
                  <a:tcPr marT="91425" marB="91425" marR="91425" marL="91425"/>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p4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00000"/>
              </a:lnSpc>
              <a:spcBef>
                <a:spcPts val="0"/>
              </a:spcBef>
              <a:spcAft>
                <a:spcPts val="0"/>
              </a:spcAft>
              <a:buClr>
                <a:schemeClr val="dk1"/>
              </a:buClr>
              <a:buSzPct val="37037"/>
              <a:buNone/>
            </a:pPr>
            <a:r>
              <a:rPr b="1" lang="en-US" sz="5400">
                <a:latin typeface="Arial"/>
                <a:ea typeface="Arial"/>
                <a:cs typeface="Arial"/>
                <a:sym typeface="Arial"/>
              </a:rPr>
              <a:t>Il test CRAAP: un quadro di valutazione sistematico</a:t>
            </a:r>
            <a:endParaRPr sz="5400"/>
          </a:p>
        </p:txBody>
      </p:sp>
      <p:sp>
        <p:nvSpPr>
          <p:cNvPr id="499" name="Google Shape;499;p4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00" name="Google Shape;500;p44"/>
          <p:cNvGrpSpPr/>
          <p:nvPr/>
        </p:nvGrpSpPr>
        <p:grpSpPr>
          <a:xfrm>
            <a:off x="790770" y="-112458"/>
            <a:ext cx="1427175" cy="786776"/>
            <a:chOff x="0" y="-38100"/>
            <a:chExt cx="373234" cy="205757"/>
          </a:xfrm>
        </p:grpSpPr>
        <p:sp>
          <p:nvSpPr>
            <p:cNvPr id="501" name="Google Shape;501;p4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2" name="Google Shape;502;p4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03" name="Google Shape;503;p44"/>
          <p:cNvGrpSpPr/>
          <p:nvPr/>
        </p:nvGrpSpPr>
        <p:grpSpPr>
          <a:xfrm>
            <a:off x="0" y="-112458"/>
            <a:ext cx="315272" cy="786776"/>
            <a:chOff x="0" y="-38100"/>
            <a:chExt cx="82450" cy="205757"/>
          </a:xfrm>
        </p:grpSpPr>
        <p:sp>
          <p:nvSpPr>
            <p:cNvPr id="504" name="Google Shape;504;p4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5" name="Google Shape;505;p4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06" name="Google Shape;506;p44"/>
          <p:cNvGrpSpPr/>
          <p:nvPr/>
        </p:nvGrpSpPr>
        <p:grpSpPr>
          <a:xfrm>
            <a:off x="0" y="1116904"/>
            <a:ext cx="503883" cy="1931922"/>
            <a:chOff x="0" y="-38100"/>
            <a:chExt cx="131775" cy="505235"/>
          </a:xfrm>
        </p:grpSpPr>
        <p:sp>
          <p:nvSpPr>
            <p:cNvPr id="507" name="Google Shape;507;p4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08" name="Google Shape;508;p4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509" name="Google Shape;509;p44"/>
          <p:cNvSpPr/>
          <p:nvPr/>
        </p:nvSpPr>
        <p:spPr>
          <a:xfrm>
            <a:off x="1252751" y="8967400"/>
            <a:ext cx="11649600" cy="584700"/>
          </a:xfrm>
          <a:prstGeom prst="rect">
            <a:avLst/>
          </a:prstGeom>
          <a:noFill/>
          <a:ln>
            <a:noFill/>
          </a:ln>
        </p:spPr>
        <p:txBody>
          <a:bodyPr anchorCtr="0" anchor="t" bIns="45700" lIns="91425" spcFirstLastPara="1" rIns="91425" wrap="square" tIns="45700">
            <a:spAutoFit/>
          </a:bodyPr>
          <a:lstStyle/>
          <a:p>
            <a:pPr indent="0" lvl="1" marL="457200" marR="0" rtl="0" algn="l">
              <a:lnSpc>
                <a:spcPct val="100000"/>
              </a:lnSpc>
              <a:spcBef>
                <a:spcPts val="0"/>
              </a:spcBef>
              <a:spcAft>
                <a:spcPts val="0"/>
              </a:spcAft>
              <a:buClr>
                <a:srgbClr val="000000"/>
              </a:buClr>
              <a:buSzPts val="3200"/>
              <a:buFont typeface="Arial"/>
              <a:buNone/>
            </a:pPr>
            <a:r>
              <a:rPr b="0" i="0" lang="en-US" sz="3200" u="none" cap="none" strike="noStrike">
                <a:solidFill>
                  <a:srgbClr val="000000"/>
                </a:solidFill>
                <a:latin typeface="Calibri"/>
                <a:ea typeface="Calibri"/>
                <a:cs typeface="Calibri"/>
                <a:sym typeface="Calibri"/>
              </a:rPr>
              <a:t>Un breve video che illustra il quadro CRAAP (</a:t>
            </a:r>
            <a:r>
              <a:rPr lang="en-US" sz="3200">
                <a:latin typeface="Calibri"/>
                <a:ea typeface="Calibri"/>
                <a:cs typeface="Calibri"/>
                <a:sym typeface="Calibri"/>
              </a:rPr>
              <a:t>in Inglese)</a:t>
            </a:r>
            <a:r>
              <a:rPr b="0" i="0" lang="en-US" sz="3200" u="none" cap="none" strike="noStrike">
                <a:solidFill>
                  <a:srgbClr val="000000"/>
                </a:solidFill>
                <a:latin typeface="Calibri"/>
                <a:ea typeface="Calibri"/>
                <a:cs typeface="Calibri"/>
                <a:sym typeface="Calibri"/>
              </a:rPr>
              <a:t>.</a:t>
            </a:r>
            <a:endParaRPr b="0" i="0" sz="3200" u="none" cap="none" strike="noStrike">
              <a:solidFill>
                <a:srgbClr val="000000"/>
              </a:solidFill>
              <a:latin typeface="Calibri"/>
              <a:ea typeface="Calibri"/>
              <a:cs typeface="Calibri"/>
              <a:sym typeface="Calibri"/>
            </a:endParaRPr>
          </a:p>
        </p:txBody>
      </p:sp>
      <p:pic>
        <p:nvPicPr>
          <p:cNvPr id="510" name="Google Shape;510;p44"/>
          <p:cNvPicPr preferRelativeResize="0"/>
          <p:nvPr/>
        </p:nvPicPr>
        <p:blipFill rotWithShape="1">
          <a:blip r:embed="rId4">
            <a:alphaModFix/>
          </a:blip>
          <a:srcRect b="0" l="0" r="0" t="0"/>
          <a:stretch/>
        </p:blipFill>
        <p:spPr>
          <a:xfrm>
            <a:off x="3652071" y="2052206"/>
            <a:ext cx="10983858" cy="618258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4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Materiale di riferimento</a:t>
            </a:r>
            <a:endParaRPr/>
          </a:p>
        </p:txBody>
      </p:sp>
      <p:sp>
        <p:nvSpPr>
          <p:cNvPr id="516" name="Google Shape;516;p45"/>
          <p:cNvSpPr txBox="1"/>
          <p:nvPr>
            <p:ph idx="1" type="subTitle"/>
          </p:nvPr>
        </p:nvSpPr>
        <p:spPr>
          <a:xfrm>
            <a:off x="1013346" y="2589663"/>
            <a:ext cx="11358764"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sz="3800">
                <a:solidFill>
                  <a:schemeClr val="dk1"/>
                </a:solidFill>
                <a:latin typeface="Calibri"/>
                <a:ea typeface="Calibri"/>
                <a:cs typeface="Calibri"/>
                <a:sym typeface="Calibri"/>
              </a:rPr>
              <a:t>Ecco una dispensa scaricabile su "Il test CRAAP: un quadro di valutazione sistematico". </a:t>
            </a:r>
            <a:endParaRPr sz="3800">
              <a:solidFill>
                <a:schemeClr val="dk1"/>
              </a:solidFill>
              <a:latin typeface="Calibri"/>
              <a:ea typeface="Calibri"/>
              <a:cs typeface="Calibri"/>
              <a:sym typeface="Calibri"/>
            </a:endParaRPr>
          </a:p>
          <a:p>
            <a:pPr indent="-431800" lvl="0" marL="457200" rtl="0" algn="ctr">
              <a:lnSpc>
                <a:spcPct val="100000"/>
              </a:lnSpc>
              <a:spcBef>
                <a:spcPts val="640"/>
              </a:spcBef>
              <a:spcAft>
                <a:spcPts val="0"/>
              </a:spcAft>
              <a:buClr>
                <a:srgbClr val="888888"/>
              </a:buClr>
              <a:buSzPts val="3200"/>
              <a:buNone/>
            </a:pPr>
            <a:r>
              <a:t/>
            </a:r>
            <a:endParaRPr sz="3800">
              <a:solidFill>
                <a:schemeClr val="dk1"/>
              </a:solidFill>
              <a:latin typeface="Calibri"/>
              <a:ea typeface="Calibri"/>
              <a:cs typeface="Calibri"/>
              <a:sym typeface="Calibri"/>
            </a:endParaRPr>
          </a:p>
        </p:txBody>
      </p:sp>
      <p:sp>
        <p:nvSpPr>
          <p:cNvPr id="517" name="Google Shape;517;p4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18" name="Google Shape;518;p45"/>
          <p:cNvGrpSpPr/>
          <p:nvPr/>
        </p:nvGrpSpPr>
        <p:grpSpPr>
          <a:xfrm>
            <a:off x="790770" y="-112458"/>
            <a:ext cx="1427175" cy="786776"/>
            <a:chOff x="0" y="-38100"/>
            <a:chExt cx="373234" cy="205757"/>
          </a:xfrm>
        </p:grpSpPr>
        <p:sp>
          <p:nvSpPr>
            <p:cNvPr id="519" name="Google Shape;519;p4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0" name="Google Shape;520;p4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21" name="Google Shape;521;p45"/>
          <p:cNvGrpSpPr/>
          <p:nvPr/>
        </p:nvGrpSpPr>
        <p:grpSpPr>
          <a:xfrm>
            <a:off x="0" y="-112458"/>
            <a:ext cx="315272" cy="786776"/>
            <a:chOff x="0" y="-38100"/>
            <a:chExt cx="82450" cy="205757"/>
          </a:xfrm>
        </p:grpSpPr>
        <p:sp>
          <p:nvSpPr>
            <p:cNvPr id="522" name="Google Shape;522;p4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3" name="Google Shape;523;p4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24" name="Google Shape;524;p45"/>
          <p:cNvGrpSpPr/>
          <p:nvPr/>
        </p:nvGrpSpPr>
        <p:grpSpPr>
          <a:xfrm>
            <a:off x="0" y="1116904"/>
            <a:ext cx="503883" cy="1931922"/>
            <a:chOff x="0" y="-38100"/>
            <a:chExt cx="131775" cy="505235"/>
          </a:xfrm>
        </p:grpSpPr>
        <p:sp>
          <p:nvSpPr>
            <p:cNvPr id="525" name="Google Shape;525;p4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6" name="Google Shape;526;p4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aphicFrame>
        <p:nvGraphicFramePr>
          <p:cNvPr id="527" name="Google Shape;527;p45"/>
          <p:cNvGraphicFramePr/>
          <p:nvPr/>
        </p:nvGraphicFramePr>
        <p:xfrm>
          <a:off x="12519552" y="1826241"/>
          <a:ext cx="5397781" cy="7638541"/>
        </p:xfrm>
        <a:graphic>
          <a:graphicData uri="http://schemas.openxmlformats.org/presentationml/2006/ole">
            <mc:AlternateContent>
              <mc:Choice Requires="v">
                <p:oleObj r:id="rId5" imgH="7638541" imgW="5397781" progId="Acrobat.Document.DC" spid="_x0000_s1">
                  <p:embed/>
                </p:oleObj>
              </mc:Choice>
              <mc:Fallback>
                <p:oleObj r:id="rId6" imgH="7638541" imgW="5397781" progId="Acrobat.Document.DC">
                  <p:embed/>
                  <p:pic>
                    <p:nvPicPr>
                      <p:cNvPr id="527" name="Google Shape;527;p45"/>
                      <p:cNvPicPr preferRelativeResize="0"/>
                      <p:nvPr/>
                    </p:nvPicPr>
                    <p:blipFill rotWithShape="1">
                      <a:blip r:embed="rId7">
                        <a:alphaModFix/>
                      </a:blip>
                      <a:srcRect b="0" l="0" r="0" t="0"/>
                      <a:stretch/>
                    </p:blipFill>
                    <p:spPr>
                      <a:xfrm>
                        <a:off x="12519552" y="1826241"/>
                        <a:ext cx="5397781" cy="7638541"/>
                      </a:xfrm>
                      <a:prstGeom prst="rect">
                        <a:avLst/>
                      </a:prstGeom>
                      <a:noFill/>
                      <a:ln>
                        <a:noFill/>
                      </a:ln>
                    </p:spPr>
                  </p:pic>
                </p:oleObj>
              </mc:Fallback>
            </mc:AlternateContent>
          </a:graphicData>
        </a:graphic>
      </p:graphicFrame>
      <p:pic>
        <p:nvPicPr>
          <p:cNvPr descr="Download PDF icon SVG Vector &amp; PNG Free Download | UXWing" id="528" name="Google Shape;528;p45"/>
          <p:cNvPicPr preferRelativeResize="0"/>
          <p:nvPr/>
        </p:nvPicPr>
        <p:blipFill rotWithShape="1">
          <a:blip r:embed="rId8">
            <a:alphaModFix/>
          </a:blip>
          <a:srcRect b="0" l="0" r="0" t="0"/>
          <a:stretch/>
        </p:blipFill>
        <p:spPr>
          <a:xfrm>
            <a:off x="10486159" y="7067244"/>
            <a:ext cx="1317914" cy="158924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2" name="Shape 532"/>
        <p:cNvGrpSpPr/>
        <p:nvPr/>
      </p:nvGrpSpPr>
      <p:grpSpPr>
        <a:xfrm>
          <a:off x="0" y="0"/>
          <a:ext cx="0" cy="0"/>
          <a:chOff x="0" y="0"/>
          <a:chExt cx="0" cy="0"/>
        </a:xfrm>
      </p:grpSpPr>
      <p:sp>
        <p:nvSpPr>
          <p:cNvPr id="533" name="Google Shape;533;p4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Attività 1: Il quadro CRAAP nella pratica</a:t>
            </a:r>
            <a:endParaRPr/>
          </a:p>
        </p:txBody>
      </p:sp>
      <p:sp>
        <p:nvSpPr>
          <p:cNvPr id="534" name="Google Shape;534;p46"/>
          <p:cNvSpPr txBox="1"/>
          <p:nvPr>
            <p:ph idx="1" type="subTitle"/>
          </p:nvPr>
        </p:nvSpPr>
        <p:spPr>
          <a:xfrm>
            <a:off x="1013346" y="2589663"/>
            <a:ext cx="9045054"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sz="3800">
                <a:solidFill>
                  <a:schemeClr val="dk1"/>
                </a:solidFill>
                <a:latin typeface="Calibri"/>
                <a:ea typeface="Calibri"/>
                <a:cs typeface="Calibri"/>
                <a:sym typeface="Calibri"/>
              </a:rPr>
              <a:t>Lista di controllo digitale: i partecipanti utilizzano un foglio di lavoro modificabile o una lista di controllo digitale (ad esempio Google Docs, PDF compilabile)</a:t>
            </a:r>
            <a:endParaRPr/>
          </a:p>
          <a:p>
            <a:pPr indent="-431800" lvl="0" marL="457200" rtl="0" algn="ctr">
              <a:lnSpc>
                <a:spcPct val="100000"/>
              </a:lnSpc>
              <a:spcBef>
                <a:spcPts val="640"/>
              </a:spcBef>
              <a:spcAft>
                <a:spcPts val="0"/>
              </a:spcAft>
              <a:buClr>
                <a:srgbClr val="888888"/>
              </a:buClr>
              <a:buSzPts val="3200"/>
              <a:buNone/>
            </a:pPr>
            <a:r>
              <a:t/>
            </a:r>
            <a:endParaRPr sz="3800">
              <a:solidFill>
                <a:schemeClr val="dk1"/>
              </a:solidFill>
              <a:latin typeface="Calibri"/>
              <a:ea typeface="Calibri"/>
              <a:cs typeface="Calibri"/>
              <a:sym typeface="Calibri"/>
            </a:endParaRPr>
          </a:p>
          <a:p>
            <a:pPr indent="-431800" lvl="0" marL="457200" rtl="0" algn="ctr">
              <a:lnSpc>
                <a:spcPct val="100000"/>
              </a:lnSpc>
              <a:spcBef>
                <a:spcPts val="640"/>
              </a:spcBef>
              <a:spcAft>
                <a:spcPts val="0"/>
              </a:spcAft>
              <a:buClr>
                <a:srgbClr val="888888"/>
              </a:buClr>
              <a:buSzPts val="3200"/>
              <a:buNone/>
            </a:pPr>
            <a:r>
              <a:rPr lang="en-US" sz="3800">
                <a:solidFill>
                  <a:schemeClr val="dk1"/>
                </a:solidFill>
                <a:latin typeface="Calibri"/>
                <a:ea typeface="Calibri"/>
                <a:cs typeface="Calibri"/>
                <a:sym typeface="Calibri"/>
              </a:rPr>
              <a:t>I partecipanti applicano i criteri CRAAP per valutare gli articoli online da un elenco fornito</a:t>
            </a:r>
            <a:endParaRPr/>
          </a:p>
          <a:p>
            <a:pPr indent="-431800" lvl="0" marL="457200" rtl="0" algn="ctr">
              <a:lnSpc>
                <a:spcPct val="100000"/>
              </a:lnSpc>
              <a:spcBef>
                <a:spcPts val="640"/>
              </a:spcBef>
              <a:spcAft>
                <a:spcPts val="0"/>
              </a:spcAft>
              <a:buClr>
                <a:srgbClr val="888888"/>
              </a:buClr>
              <a:buSzPts val="3200"/>
              <a:buNone/>
            </a:pPr>
            <a:r>
              <a:t/>
            </a:r>
            <a:endParaRPr sz="3800">
              <a:solidFill>
                <a:schemeClr val="dk1"/>
              </a:solidFill>
              <a:latin typeface="Calibri"/>
              <a:ea typeface="Calibri"/>
              <a:cs typeface="Calibri"/>
              <a:sym typeface="Calibri"/>
            </a:endParaRPr>
          </a:p>
        </p:txBody>
      </p:sp>
      <p:sp>
        <p:nvSpPr>
          <p:cNvPr id="535" name="Google Shape;535;p4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36" name="Google Shape;536;p46"/>
          <p:cNvGrpSpPr/>
          <p:nvPr/>
        </p:nvGrpSpPr>
        <p:grpSpPr>
          <a:xfrm>
            <a:off x="790770" y="-112458"/>
            <a:ext cx="1427175" cy="786776"/>
            <a:chOff x="0" y="-38100"/>
            <a:chExt cx="373234" cy="205757"/>
          </a:xfrm>
        </p:grpSpPr>
        <p:sp>
          <p:nvSpPr>
            <p:cNvPr id="537" name="Google Shape;537;p4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8" name="Google Shape;538;p4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39" name="Google Shape;539;p46"/>
          <p:cNvGrpSpPr/>
          <p:nvPr/>
        </p:nvGrpSpPr>
        <p:grpSpPr>
          <a:xfrm>
            <a:off x="0" y="-112458"/>
            <a:ext cx="315272" cy="786776"/>
            <a:chOff x="0" y="-38100"/>
            <a:chExt cx="82450" cy="205757"/>
          </a:xfrm>
        </p:grpSpPr>
        <p:sp>
          <p:nvSpPr>
            <p:cNvPr id="540" name="Google Shape;540;p4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1" name="Google Shape;541;p4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42" name="Google Shape;542;p46"/>
          <p:cNvGrpSpPr/>
          <p:nvPr/>
        </p:nvGrpSpPr>
        <p:grpSpPr>
          <a:xfrm>
            <a:off x="0" y="1116904"/>
            <a:ext cx="503883" cy="1931922"/>
            <a:chOff x="0" y="-38100"/>
            <a:chExt cx="131775" cy="505235"/>
          </a:xfrm>
        </p:grpSpPr>
        <p:sp>
          <p:nvSpPr>
            <p:cNvPr id="543" name="Google Shape;543;p4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44" name="Google Shape;544;p4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45" name="Google Shape;545;p46"/>
          <p:cNvPicPr preferRelativeResize="0"/>
          <p:nvPr/>
        </p:nvPicPr>
        <p:blipFill rotWithShape="1">
          <a:blip r:embed="rId4">
            <a:alphaModFix/>
          </a:blip>
          <a:srcRect b="0" l="0" r="0" t="0"/>
          <a:stretch/>
        </p:blipFill>
        <p:spPr>
          <a:xfrm>
            <a:off x="12372110" y="2589661"/>
            <a:ext cx="4677428" cy="4829849"/>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sp>
        <p:nvSpPr>
          <p:cNvPr id="550" name="Google Shape;550;p4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Attività 1: Il quadro CRAAP nella pratica</a:t>
            </a:r>
            <a:br>
              <a:rPr lang="en-US">
                <a:latin typeface="Bricolage Grotesque"/>
                <a:ea typeface="Bricolage Grotesque"/>
                <a:cs typeface="Bricolage Grotesque"/>
                <a:sym typeface="Bricolage Grotesque"/>
              </a:rPr>
            </a:br>
            <a:r>
              <a:rPr lang="en-US">
                <a:latin typeface="Bricolage Grotesque"/>
                <a:ea typeface="Bricolage Grotesque"/>
                <a:cs typeface="Bricolage Grotesque"/>
                <a:sym typeface="Bricolage Grotesque"/>
              </a:rPr>
              <a:t>Riflessione</a:t>
            </a:r>
            <a:endParaRPr/>
          </a:p>
        </p:txBody>
      </p:sp>
      <p:sp>
        <p:nvSpPr>
          <p:cNvPr id="551" name="Google Shape;551;p47"/>
          <p:cNvSpPr txBox="1"/>
          <p:nvPr>
            <p:ph idx="1" type="subTitle"/>
          </p:nvPr>
        </p:nvSpPr>
        <p:spPr>
          <a:xfrm>
            <a:off x="1013346" y="2589663"/>
            <a:ext cx="8955408" cy="7059304"/>
          </a:xfrm>
          <a:prstGeom prst="rect">
            <a:avLst/>
          </a:prstGeom>
          <a:noFill/>
          <a:ln>
            <a:noFill/>
          </a:ln>
        </p:spPr>
        <p:txBody>
          <a:bodyPr anchorCtr="0" anchor="t" bIns="45700" lIns="91425" spcFirstLastPara="1" rIns="91425" wrap="square" tIns="45700">
            <a:normAutofit/>
          </a:bodyPr>
          <a:lstStyle/>
          <a:p>
            <a:pPr indent="0" lvl="2" marL="990600" rtl="0" algn="l">
              <a:lnSpc>
                <a:spcPct val="100000"/>
              </a:lnSpc>
              <a:spcBef>
                <a:spcPts val="480"/>
              </a:spcBef>
              <a:spcAft>
                <a:spcPts val="0"/>
              </a:spcAft>
              <a:buSzPts val="2400"/>
              <a:buNone/>
            </a:pPr>
            <a:r>
              <a:rPr lang="en-US" sz="3200">
                <a:solidFill>
                  <a:schemeClr val="dk1"/>
                </a:solidFill>
              </a:rPr>
              <a:t>I partecipanti inviano una breve riflessione sul forum di discussione:</a:t>
            </a:r>
            <a:endParaRPr/>
          </a:p>
          <a:p>
            <a:pPr indent="0" lvl="2" marL="990600" rtl="0" algn="l">
              <a:lnSpc>
                <a:spcPct val="100000"/>
              </a:lnSpc>
              <a:spcBef>
                <a:spcPts val="480"/>
              </a:spcBef>
              <a:spcAft>
                <a:spcPts val="0"/>
              </a:spcAft>
              <a:buSzPts val="2400"/>
              <a:buNone/>
            </a:pPr>
            <a:r>
              <a:t/>
            </a:r>
            <a:endParaRPr b="1" sz="3200">
              <a:solidFill>
                <a:schemeClr val="dk1"/>
              </a:solidFill>
            </a:endParaRPr>
          </a:p>
          <a:p>
            <a:pPr indent="0" lvl="2" marL="990600" rtl="0" algn="l">
              <a:lnSpc>
                <a:spcPct val="100000"/>
              </a:lnSpc>
              <a:spcBef>
                <a:spcPts val="480"/>
              </a:spcBef>
              <a:spcAft>
                <a:spcPts val="0"/>
              </a:spcAft>
              <a:buSzPts val="2400"/>
              <a:buNone/>
            </a:pPr>
            <a:r>
              <a:rPr b="1" lang="en-US" sz="3200">
                <a:solidFill>
                  <a:schemeClr val="dk1"/>
                </a:solidFill>
              </a:rPr>
              <a:t>Domande:</a:t>
            </a:r>
            <a:endParaRPr/>
          </a:p>
          <a:p>
            <a:pPr indent="-457200" lvl="2" marL="1447800" rtl="0" algn="l">
              <a:lnSpc>
                <a:spcPct val="100000"/>
              </a:lnSpc>
              <a:spcBef>
                <a:spcPts val="480"/>
              </a:spcBef>
              <a:spcAft>
                <a:spcPts val="0"/>
              </a:spcAft>
              <a:buSzPts val="2400"/>
              <a:buFont typeface="Arial"/>
              <a:buChar char="•"/>
            </a:pPr>
            <a:r>
              <a:rPr lang="en-US" sz="3200">
                <a:solidFill>
                  <a:schemeClr val="dk1"/>
                </a:solidFill>
              </a:rPr>
              <a:t>Quale criterio CRAAP l'articolo ha soddisfatto o non soddisfatto maggiormente?</a:t>
            </a:r>
            <a:endParaRPr/>
          </a:p>
          <a:p>
            <a:pPr indent="-457200" lvl="2" marL="1447800" rtl="0" algn="l">
              <a:lnSpc>
                <a:spcPct val="100000"/>
              </a:lnSpc>
              <a:spcBef>
                <a:spcPts val="1680"/>
              </a:spcBef>
              <a:spcAft>
                <a:spcPts val="0"/>
              </a:spcAft>
              <a:buSzPts val="2400"/>
              <a:buFont typeface="Arial"/>
              <a:buChar char="•"/>
            </a:pPr>
            <a:r>
              <a:rPr lang="en-US" sz="3200">
                <a:solidFill>
                  <a:schemeClr val="dk1"/>
                </a:solidFill>
              </a:rPr>
              <a:t>C'erano fonti che inizialmente sembravano credibili ma che, a un esame più attento, non soddisfacevano un criterio CRAAP?</a:t>
            </a:r>
            <a:endParaRPr/>
          </a:p>
          <a:p>
            <a:pPr indent="-457200" lvl="2" marL="1447800" rtl="0" algn="l">
              <a:lnSpc>
                <a:spcPct val="100000"/>
              </a:lnSpc>
              <a:spcBef>
                <a:spcPts val="1680"/>
              </a:spcBef>
              <a:spcAft>
                <a:spcPts val="1200"/>
              </a:spcAft>
              <a:buSzPts val="2400"/>
              <a:buFont typeface="Arial"/>
              <a:buChar char="•"/>
            </a:pPr>
            <a:r>
              <a:rPr lang="en-US" sz="3200">
                <a:solidFill>
                  <a:schemeClr val="dk1"/>
                </a:solidFill>
              </a:rPr>
              <a:t>Qual è stata la parte più difficile nell'applicazione del test CRAAP?</a:t>
            </a:r>
            <a:endParaRPr/>
          </a:p>
        </p:txBody>
      </p:sp>
      <p:sp>
        <p:nvSpPr>
          <p:cNvPr id="552" name="Google Shape;552;p4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53" name="Google Shape;553;p47"/>
          <p:cNvGrpSpPr/>
          <p:nvPr/>
        </p:nvGrpSpPr>
        <p:grpSpPr>
          <a:xfrm>
            <a:off x="790770" y="-112458"/>
            <a:ext cx="1427175" cy="786776"/>
            <a:chOff x="0" y="-38100"/>
            <a:chExt cx="373234" cy="205757"/>
          </a:xfrm>
        </p:grpSpPr>
        <p:sp>
          <p:nvSpPr>
            <p:cNvPr id="554" name="Google Shape;554;p4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55" name="Google Shape;555;p4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56" name="Google Shape;556;p47"/>
          <p:cNvGrpSpPr/>
          <p:nvPr/>
        </p:nvGrpSpPr>
        <p:grpSpPr>
          <a:xfrm>
            <a:off x="0" y="-112458"/>
            <a:ext cx="315272" cy="786776"/>
            <a:chOff x="0" y="-38100"/>
            <a:chExt cx="82450" cy="205757"/>
          </a:xfrm>
        </p:grpSpPr>
        <p:sp>
          <p:nvSpPr>
            <p:cNvPr id="557" name="Google Shape;557;p4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58" name="Google Shape;558;p4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59" name="Google Shape;559;p47"/>
          <p:cNvGrpSpPr/>
          <p:nvPr/>
        </p:nvGrpSpPr>
        <p:grpSpPr>
          <a:xfrm>
            <a:off x="0" y="1116904"/>
            <a:ext cx="503883" cy="1931922"/>
            <a:chOff x="0" y="-38100"/>
            <a:chExt cx="131775" cy="505235"/>
          </a:xfrm>
        </p:grpSpPr>
        <p:sp>
          <p:nvSpPr>
            <p:cNvPr id="560" name="Google Shape;560;p4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61" name="Google Shape;561;p4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562" name="Google Shape;562;p47"/>
          <p:cNvPicPr preferRelativeResize="0"/>
          <p:nvPr/>
        </p:nvPicPr>
        <p:blipFill rotWithShape="1">
          <a:blip r:embed="rId4">
            <a:alphaModFix/>
          </a:blip>
          <a:srcRect b="0" l="0" r="0" t="0"/>
          <a:stretch/>
        </p:blipFill>
        <p:spPr>
          <a:xfrm>
            <a:off x="11673284" y="2082863"/>
            <a:ext cx="5104677" cy="7512424"/>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sp>
        <p:nvSpPr>
          <p:cNvPr id="567" name="Google Shape;567;p4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Attività 2: Il metodo SIFT in azione</a:t>
            </a:r>
            <a:br>
              <a:rPr lang="en-US">
                <a:latin typeface="Bricolage Grotesque"/>
                <a:ea typeface="Bricolage Grotesque"/>
                <a:cs typeface="Bricolage Grotesque"/>
                <a:sym typeface="Bricolage Grotesque"/>
              </a:rPr>
            </a:br>
            <a:r>
              <a:rPr i="1" lang="en-US">
                <a:latin typeface="Bricolage Grotesque"/>
                <a:ea typeface="Bricolage Grotesque"/>
                <a:cs typeface="Bricolage Grotesque"/>
                <a:sym typeface="Bricolage Grotesque"/>
              </a:rPr>
              <a:t>Valutare le informazioni errate online</a:t>
            </a:r>
            <a:endParaRPr i="1"/>
          </a:p>
        </p:txBody>
      </p:sp>
      <p:sp>
        <p:nvSpPr>
          <p:cNvPr id="568" name="Google Shape;568;p48"/>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Cosa imparerai</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57200" lvl="0" marL="482600" rtl="0" algn="l">
              <a:lnSpc>
                <a:spcPct val="15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Imparerai il metodo SIFT per valutare le informazioni.</a:t>
            </a:r>
            <a:endParaRPr/>
          </a:p>
          <a:p>
            <a:pPr indent="-457200" lvl="0" marL="482600" rtl="0" algn="l">
              <a:lnSpc>
                <a:spcPct val="15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Applicherai il metodo SIFT per analizzare un esempio di disinformazione.</a:t>
            </a:r>
            <a:endParaRPr/>
          </a:p>
          <a:p>
            <a:pPr indent="-457200" lvl="0" marL="482600" rtl="0" algn="l">
              <a:lnSpc>
                <a:spcPct val="15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Riflettete sul vostro comportamento e sulle vostre strategie online.</a:t>
            </a:r>
            <a:endParaRPr>
              <a:solidFill>
                <a:schemeClr val="dk1"/>
              </a:solidFill>
            </a:endParaRPr>
          </a:p>
        </p:txBody>
      </p:sp>
      <p:sp>
        <p:nvSpPr>
          <p:cNvPr id="569" name="Google Shape;569;p4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70" name="Google Shape;570;p48"/>
          <p:cNvGrpSpPr/>
          <p:nvPr/>
        </p:nvGrpSpPr>
        <p:grpSpPr>
          <a:xfrm>
            <a:off x="790770" y="-112458"/>
            <a:ext cx="1427175" cy="786776"/>
            <a:chOff x="0" y="-38100"/>
            <a:chExt cx="373234" cy="205757"/>
          </a:xfrm>
        </p:grpSpPr>
        <p:sp>
          <p:nvSpPr>
            <p:cNvPr id="571" name="Google Shape;571;p4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2" name="Google Shape;572;p4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73" name="Google Shape;573;p48"/>
          <p:cNvGrpSpPr/>
          <p:nvPr/>
        </p:nvGrpSpPr>
        <p:grpSpPr>
          <a:xfrm>
            <a:off x="0" y="-112458"/>
            <a:ext cx="315272" cy="786776"/>
            <a:chOff x="0" y="-38100"/>
            <a:chExt cx="82450" cy="205757"/>
          </a:xfrm>
        </p:grpSpPr>
        <p:sp>
          <p:nvSpPr>
            <p:cNvPr id="574" name="Google Shape;574;p4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5" name="Google Shape;575;p4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76" name="Google Shape;576;p48"/>
          <p:cNvGrpSpPr/>
          <p:nvPr/>
        </p:nvGrpSpPr>
        <p:grpSpPr>
          <a:xfrm>
            <a:off x="0" y="1116904"/>
            <a:ext cx="503883" cy="1931922"/>
            <a:chOff x="0" y="-38100"/>
            <a:chExt cx="131775" cy="505235"/>
          </a:xfrm>
        </p:grpSpPr>
        <p:sp>
          <p:nvSpPr>
            <p:cNvPr id="577" name="Google Shape;577;p4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78" name="Google Shape;578;p4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2" name="Shape 582"/>
        <p:cNvGrpSpPr/>
        <p:nvPr/>
      </p:nvGrpSpPr>
      <p:grpSpPr>
        <a:xfrm>
          <a:off x="0" y="0"/>
          <a:ext cx="0" cy="0"/>
          <a:chOff x="0" y="0"/>
          <a:chExt cx="0" cy="0"/>
        </a:xfrm>
      </p:grpSpPr>
      <p:sp>
        <p:nvSpPr>
          <p:cNvPr id="583" name="Google Shape;583;p4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Che cos'è SIFT?</a:t>
            </a:r>
            <a:endParaRPr/>
          </a:p>
        </p:txBody>
      </p:sp>
      <p:sp>
        <p:nvSpPr>
          <p:cNvPr id="584" name="Google Shape;584;p49"/>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Passaggi SIFT:</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585" name="Google Shape;585;p4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586" name="Google Shape;586;p49"/>
          <p:cNvGrpSpPr/>
          <p:nvPr/>
        </p:nvGrpSpPr>
        <p:grpSpPr>
          <a:xfrm>
            <a:off x="790770" y="-112458"/>
            <a:ext cx="1427175" cy="786776"/>
            <a:chOff x="0" y="-38100"/>
            <a:chExt cx="373234" cy="205757"/>
          </a:xfrm>
        </p:grpSpPr>
        <p:sp>
          <p:nvSpPr>
            <p:cNvPr id="587" name="Google Shape;587;p4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88" name="Google Shape;588;p4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89" name="Google Shape;589;p49"/>
          <p:cNvGrpSpPr/>
          <p:nvPr/>
        </p:nvGrpSpPr>
        <p:grpSpPr>
          <a:xfrm>
            <a:off x="0" y="-112458"/>
            <a:ext cx="315272" cy="786776"/>
            <a:chOff x="0" y="-38100"/>
            <a:chExt cx="82450" cy="205757"/>
          </a:xfrm>
        </p:grpSpPr>
        <p:sp>
          <p:nvSpPr>
            <p:cNvPr id="590" name="Google Shape;590;p4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91" name="Google Shape;591;p4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92" name="Google Shape;592;p49"/>
          <p:cNvGrpSpPr/>
          <p:nvPr/>
        </p:nvGrpSpPr>
        <p:grpSpPr>
          <a:xfrm>
            <a:off x="0" y="1116904"/>
            <a:ext cx="503883" cy="1931922"/>
            <a:chOff x="0" y="-38100"/>
            <a:chExt cx="131775" cy="505235"/>
          </a:xfrm>
        </p:grpSpPr>
        <p:sp>
          <p:nvSpPr>
            <p:cNvPr id="593" name="Google Shape;593;p4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94" name="Google Shape;594;p4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595" name="Google Shape;595;p49"/>
          <p:cNvGrpSpPr/>
          <p:nvPr/>
        </p:nvGrpSpPr>
        <p:grpSpPr>
          <a:xfrm>
            <a:off x="4295883" y="1892170"/>
            <a:ext cx="12192000" cy="7996140"/>
            <a:chOff x="0" y="65929"/>
            <a:chExt cx="12192000" cy="7996140"/>
          </a:xfrm>
        </p:grpSpPr>
        <p:sp>
          <p:nvSpPr>
            <p:cNvPr id="596" name="Google Shape;596;p49"/>
            <p:cNvSpPr/>
            <p:nvPr/>
          </p:nvSpPr>
          <p:spPr>
            <a:xfrm>
              <a:off x="0" y="523489"/>
              <a:ext cx="12192000" cy="1757700"/>
            </a:xfrm>
            <a:prstGeom prst="rect">
              <a:avLst/>
            </a:prstGeom>
            <a:solidFill>
              <a:schemeClr val="lt1">
                <a:alpha val="89411"/>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7" name="Google Shape;597;p49"/>
            <p:cNvSpPr txBox="1"/>
            <p:nvPr/>
          </p:nvSpPr>
          <p:spPr>
            <a:xfrm>
              <a:off x="0" y="523489"/>
              <a:ext cx="12192000" cy="1757700"/>
            </a:xfrm>
            <a:prstGeom prst="rect">
              <a:avLst/>
            </a:prstGeom>
            <a:noFill/>
            <a:ln>
              <a:noFill/>
            </a:ln>
          </p:spPr>
          <p:txBody>
            <a:bodyPr anchorCtr="0" anchor="t" bIns="220450" lIns="946225" spcFirstLastPara="1" rIns="946225" wrap="square" tIns="645650">
              <a:noAutofit/>
            </a:bodyPr>
            <a:lstStyle/>
            <a:p>
              <a:pPr indent="-285750" lvl="1" marL="285750" marR="0" rtl="0" algn="l">
                <a:lnSpc>
                  <a:spcPct val="90000"/>
                </a:lnSpc>
                <a:spcBef>
                  <a:spcPts val="0"/>
                </a:spcBef>
                <a:spcAft>
                  <a:spcPts val="0"/>
                </a:spcAft>
                <a:buClr>
                  <a:srgbClr val="000000"/>
                </a:buClr>
                <a:buSzPts val="3100"/>
                <a:buFont typeface="Arial"/>
                <a:buChar char="•"/>
              </a:pPr>
              <a:r>
                <a:rPr b="0" i="0" lang="en-US" sz="3100" u="none" cap="none" strike="noStrike">
                  <a:solidFill>
                    <a:schemeClr val="dk1"/>
                  </a:solidFill>
                  <a:latin typeface="Bricolage Grotesque"/>
                  <a:ea typeface="Bricolage Grotesque"/>
                  <a:cs typeface="Bricolage Grotesque"/>
                  <a:sym typeface="Bricolage Grotesque"/>
                </a:rPr>
                <a:t>Fermati e rifletti prima di interagire o condividere informazioni.</a:t>
              </a:r>
              <a:endParaRPr b="0" i="0" sz="3100" u="none" cap="none" strike="noStrike">
                <a:solidFill>
                  <a:srgbClr val="000000"/>
                </a:solidFill>
                <a:latin typeface="Arial"/>
                <a:ea typeface="Arial"/>
                <a:cs typeface="Arial"/>
                <a:sym typeface="Arial"/>
              </a:endParaRPr>
            </a:p>
          </p:txBody>
        </p:sp>
        <p:sp>
          <p:nvSpPr>
            <p:cNvPr id="598" name="Google Shape;598;p49"/>
            <p:cNvSpPr/>
            <p:nvPr/>
          </p:nvSpPr>
          <p:spPr>
            <a:xfrm>
              <a:off x="609600" y="65929"/>
              <a:ext cx="8534400" cy="915120"/>
            </a:xfrm>
            <a:prstGeom prst="roundRect">
              <a:avLst>
                <a:gd fmla="val 16667"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9" name="Google Shape;599;p49"/>
            <p:cNvSpPr txBox="1"/>
            <p:nvPr/>
          </p:nvSpPr>
          <p:spPr>
            <a:xfrm>
              <a:off x="654272" y="110601"/>
              <a:ext cx="8445056" cy="825776"/>
            </a:xfrm>
            <a:prstGeom prst="rect">
              <a:avLst/>
            </a:prstGeom>
            <a:noFill/>
            <a:ln>
              <a:noFill/>
            </a:ln>
          </p:spPr>
          <p:txBody>
            <a:bodyPr anchorCtr="0" anchor="ctr" bIns="0" lIns="322575" spcFirstLastPara="1" rIns="322575" wrap="square" tIns="0">
              <a:noAutofit/>
            </a:bodyPr>
            <a:lstStyle/>
            <a:p>
              <a:pPr indent="0" lvl="0" marL="0" marR="0" rtl="0" algn="l">
                <a:lnSpc>
                  <a:spcPct val="90000"/>
                </a:lnSpc>
                <a:spcBef>
                  <a:spcPts val="0"/>
                </a:spcBef>
                <a:spcAft>
                  <a:spcPts val="0"/>
                </a:spcAft>
                <a:buClr>
                  <a:srgbClr val="000000"/>
                </a:buClr>
                <a:buSzPts val="3100"/>
                <a:buFont typeface="Arial"/>
                <a:buNone/>
              </a:pPr>
              <a:r>
                <a:rPr b="0" i="0" lang="en-US" sz="3100" u="none" cap="none" strike="noStrike">
                  <a:solidFill>
                    <a:schemeClr val="dk1"/>
                  </a:solidFill>
                  <a:latin typeface="Bricolage Grotesque"/>
                  <a:ea typeface="Bricolage Grotesque"/>
                  <a:cs typeface="Bricolage Grotesque"/>
                  <a:sym typeface="Bricolage Grotesque"/>
                </a:rPr>
                <a:t>Fermati: </a:t>
              </a:r>
              <a:endParaRPr b="0" i="0" sz="3100" u="none" cap="none" strike="noStrike">
                <a:solidFill>
                  <a:schemeClr val="lt1"/>
                </a:solidFill>
                <a:latin typeface="Arial"/>
                <a:ea typeface="Arial"/>
                <a:cs typeface="Arial"/>
                <a:sym typeface="Arial"/>
              </a:endParaRPr>
            </a:p>
          </p:txBody>
        </p:sp>
        <p:sp>
          <p:nvSpPr>
            <p:cNvPr id="600" name="Google Shape;600;p49"/>
            <p:cNvSpPr/>
            <p:nvPr/>
          </p:nvSpPr>
          <p:spPr>
            <a:xfrm>
              <a:off x="0" y="2906149"/>
              <a:ext cx="12192000" cy="1318275"/>
            </a:xfrm>
            <a:prstGeom prst="rect">
              <a:avLst/>
            </a:prstGeom>
            <a:solidFill>
              <a:schemeClr val="lt1">
                <a:alpha val="89411"/>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1" name="Google Shape;601;p49"/>
            <p:cNvSpPr txBox="1"/>
            <p:nvPr/>
          </p:nvSpPr>
          <p:spPr>
            <a:xfrm>
              <a:off x="0" y="2906149"/>
              <a:ext cx="12192000" cy="1318275"/>
            </a:xfrm>
            <a:prstGeom prst="rect">
              <a:avLst/>
            </a:prstGeom>
            <a:noFill/>
            <a:ln>
              <a:noFill/>
            </a:ln>
          </p:spPr>
          <p:txBody>
            <a:bodyPr anchorCtr="0" anchor="t" bIns="220450" lIns="946225" spcFirstLastPara="1" rIns="946225" wrap="square" tIns="645650">
              <a:noAutofit/>
            </a:bodyPr>
            <a:lstStyle/>
            <a:p>
              <a:pPr indent="-285750" lvl="1" marL="285750" marR="0" rtl="0" algn="l">
                <a:lnSpc>
                  <a:spcPct val="90000"/>
                </a:lnSpc>
                <a:spcBef>
                  <a:spcPts val="0"/>
                </a:spcBef>
                <a:spcAft>
                  <a:spcPts val="0"/>
                </a:spcAft>
                <a:buClr>
                  <a:srgbClr val="000000"/>
                </a:buClr>
                <a:buSzPts val="3100"/>
                <a:buFont typeface="Arial"/>
                <a:buChar char="•"/>
              </a:pPr>
              <a:r>
                <a:rPr b="0" i="0" lang="en-US" sz="3100" u="none" cap="none" strike="noStrike">
                  <a:solidFill>
                    <a:schemeClr val="dk1"/>
                  </a:solidFill>
                  <a:latin typeface="Bricolage Grotesque"/>
                  <a:ea typeface="Bricolage Grotesque"/>
                  <a:cs typeface="Bricolage Grotesque"/>
                  <a:sym typeface="Bricolage Grotesque"/>
                </a:rPr>
                <a:t>Chi ha creato le informazioni? Sono credibili?</a:t>
              </a:r>
              <a:endParaRPr b="0" i="0" sz="3100" u="none" cap="none" strike="noStrike">
                <a:solidFill>
                  <a:srgbClr val="000000"/>
                </a:solidFill>
                <a:latin typeface="Arial"/>
                <a:ea typeface="Arial"/>
                <a:cs typeface="Arial"/>
                <a:sym typeface="Arial"/>
              </a:endParaRPr>
            </a:p>
          </p:txBody>
        </p:sp>
        <p:sp>
          <p:nvSpPr>
            <p:cNvPr id="602" name="Google Shape;602;p49"/>
            <p:cNvSpPr/>
            <p:nvPr/>
          </p:nvSpPr>
          <p:spPr>
            <a:xfrm>
              <a:off x="609600" y="2448589"/>
              <a:ext cx="8534400" cy="915120"/>
            </a:xfrm>
            <a:prstGeom prst="roundRect">
              <a:avLst>
                <a:gd fmla="val 16667"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3" name="Google Shape;603;p49"/>
            <p:cNvSpPr txBox="1"/>
            <p:nvPr/>
          </p:nvSpPr>
          <p:spPr>
            <a:xfrm>
              <a:off x="654272" y="2493261"/>
              <a:ext cx="8445056" cy="825776"/>
            </a:xfrm>
            <a:prstGeom prst="rect">
              <a:avLst/>
            </a:prstGeom>
            <a:noFill/>
            <a:ln>
              <a:noFill/>
            </a:ln>
          </p:spPr>
          <p:txBody>
            <a:bodyPr anchorCtr="0" anchor="ctr" bIns="0" lIns="322575" spcFirstLastPara="1" rIns="322575" wrap="square" tIns="0">
              <a:noAutofit/>
            </a:bodyPr>
            <a:lstStyle/>
            <a:p>
              <a:pPr indent="0" lvl="0" marL="0" marR="0" rtl="0" algn="l">
                <a:lnSpc>
                  <a:spcPct val="90000"/>
                </a:lnSpc>
                <a:spcBef>
                  <a:spcPts val="0"/>
                </a:spcBef>
                <a:spcAft>
                  <a:spcPts val="0"/>
                </a:spcAft>
                <a:buClr>
                  <a:srgbClr val="000000"/>
                </a:buClr>
                <a:buSzPts val="3100"/>
                <a:buFont typeface="Arial"/>
                <a:buNone/>
              </a:pPr>
              <a:r>
                <a:rPr b="0" i="0" lang="en-US" sz="3100" u="none" cap="none" strike="noStrike">
                  <a:solidFill>
                    <a:schemeClr val="dk1"/>
                  </a:solidFill>
                  <a:latin typeface="Bricolage Grotesque"/>
                  <a:ea typeface="Bricolage Grotesque"/>
                  <a:cs typeface="Bricolage Grotesque"/>
                  <a:sym typeface="Bricolage Grotesque"/>
                </a:rPr>
                <a:t>Indaga sulla fonte:</a:t>
              </a:r>
              <a:endParaRPr b="0" i="0" sz="3100" u="none" cap="none" strike="noStrike">
                <a:solidFill>
                  <a:schemeClr val="lt1"/>
                </a:solidFill>
                <a:latin typeface="Arial"/>
                <a:ea typeface="Arial"/>
                <a:cs typeface="Arial"/>
                <a:sym typeface="Arial"/>
              </a:endParaRPr>
            </a:p>
          </p:txBody>
        </p:sp>
        <p:sp>
          <p:nvSpPr>
            <p:cNvPr id="604" name="Google Shape;604;p49"/>
            <p:cNvSpPr/>
            <p:nvPr/>
          </p:nvSpPr>
          <p:spPr>
            <a:xfrm>
              <a:off x="0" y="4849385"/>
              <a:ext cx="12192000" cy="1293862"/>
            </a:xfrm>
            <a:prstGeom prst="rect">
              <a:avLst/>
            </a:prstGeom>
            <a:solidFill>
              <a:schemeClr val="lt1">
                <a:alpha val="89411"/>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5" name="Google Shape;605;p49"/>
            <p:cNvSpPr txBox="1"/>
            <p:nvPr/>
          </p:nvSpPr>
          <p:spPr>
            <a:xfrm>
              <a:off x="0" y="4849385"/>
              <a:ext cx="12192000" cy="1293862"/>
            </a:xfrm>
            <a:prstGeom prst="rect">
              <a:avLst/>
            </a:prstGeom>
            <a:noFill/>
            <a:ln>
              <a:noFill/>
            </a:ln>
          </p:spPr>
          <p:txBody>
            <a:bodyPr anchorCtr="0" anchor="t" bIns="220450" lIns="946225" spcFirstLastPara="1" rIns="946225" wrap="square" tIns="645650">
              <a:noAutofit/>
            </a:bodyPr>
            <a:lstStyle/>
            <a:p>
              <a:pPr indent="-285750" lvl="1" marL="285750" marR="0" rtl="0" algn="l">
                <a:lnSpc>
                  <a:spcPct val="90000"/>
                </a:lnSpc>
                <a:spcBef>
                  <a:spcPts val="0"/>
                </a:spcBef>
                <a:spcAft>
                  <a:spcPts val="0"/>
                </a:spcAft>
                <a:buClr>
                  <a:srgbClr val="000000"/>
                </a:buClr>
                <a:buSzPts val="3100"/>
                <a:buFont typeface="Arial"/>
                <a:buChar char="•"/>
              </a:pPr>
              <a:r>
                <a:rPr b="0" i="0" lang="en-US" sz="3100" u="none" cap="none" strike="noStrike">
                  <a:solidFill>
                    <a:schemeClr val="dk1"/>
                  </a:solidFill>
                  <a:latin typeface="Bricolage Grotesque"/>
                  <a:ea typeface="Bricolage Grotesque"/>
                  <a:cs typeface="Bricolage Grotesque"/>
                  <a:sym typeface="Bricolage Grotesque"/>
                </a:rPr>
                <a:t>Cerca fonti o punti di vista più affidabili.</a:t>
              </a:r>
              <a:endParaRPr b="0" i="0" sz="1400" u="none" cap="none" strike="noStrike">
                <a:solidFill>
                  <a:srgbClr val="000000"/>
                </a:solidFill>
                <a:latin typeface="Arial"/>
                <a:ea typeface="Arial"/>
                <a:cs typeface="Arial"/>
                <a:sym typeface="Arial"/>
              </a:endParaRPr>
            </a:p>
          </p:txBody>
        </p:sp>
        <p:sp>
          <p:nvSpPr>
            <p:cNvPr id="606" name="Google Shape;606;p49"/>
            <p:cNvSpPr/>
            <p:nvPr/>
          </p:nvSpPr>
          <p:spPr>
            <a:xfrm>
              <a:off x="609600" y="4391825"/>
              <a:ext cx="8534400" cy="915120"/>
            </a:xfrm>
            <a:prstGeom prst="roundRect">
              <a:avLst>
                <a:gd fmla="val 16667"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7" name="Google Shape;607;p49"/>
            <p:cNvSpPr txBox="1"/>
            <p:nvPr/>
          </p:nvSpPr>
          <p:spPr>
            <a:xfrm>
              <a:off x="654272" y="4436497"/>
              <a:ext cx="8445056" cy="825776"/>
            </a:xfrm>
            <a:prstGeom prst="rect">
              <a:avLst/>
            </a:prstGeom>
            <a:noFill/>
            <a:ln>
              <a:noFill/>
            </a:ln>
          </p:spPr>
          <p:txBody>
            <a:bodyPr anchorCtr="0" anchor="ctr" bIns="0" lIns="322575" spcFirstLastPara="1" rIns="322575" wrap="square" tIns="0">
              <a:noAutofit/>
            </a:bodyPr>
            <a:lstStyle/>
            <a:p>
              <a:pPr indent="0" lvl="0" marL="0" marR="0" rtl="0" algn="l">
                <a:lnSpc>
                  <a:spcPct val="90000"/>
                </a:lnSpc>
                <a:spcBef>
                  <a:spcPts val="0"/>
                </a:spcBef>
                <a:spcAft>
                  <a:spcPts val="0"/>
                </a:spcAft>
                <a:buClr>
                  <a:srgbClr val="000000"/>
                </a:buClr>
                <a:buSzPts val="3100"/>
                <a:buFont typeface="Arial"/>
                <a:buNone/>
              </a:pPr>
              <a:r>
                <a:rPr b="0" i="0" lang="en-US" sz="3100" u="none" cap="none" strike="noStrike">
                  <a:solidFill>
                    <a:schemeClr val="dk1"/>
                  </a:solidFill>
                  <a:latin typeface="Bricolage Grotesque"/>
                  <a:ea typeface="Bricolage Grotesque"/>
                  <a:cs typeface="Bricolage Grotesque"/>
                  <a:sym typeface="Bricolage Grotesque"/>
                </a:rPr>
                <a:t>Trova una copertura migliore:</a:t>
              </a:r>
              <a:endParaRPr b="0" i="0" sz="1400" u="none" cap="none" strike="noStrike">
                <a:solidFill>
                  <a:srgbClr val="000000"/>
                </a:solidFill>
                <a:latin typeface="Arial"/>
                <a:ea typeface="Arial"/>
                <a:cs typeface="Arial"/>
                <a:sym typeface="Arial"/>
              </a:endParaRPr>
            </a:p>
          </p:txBody>
        </p:sp>
        <p:sp>
          <p:nvSpPr>
            <p:cNvPr id="608" name="Google Shape;608;p49"/>
            <p:cNvSpPr/>
            <p:nvPr/>
          </p:nvSpPr>
          <p:spPr>
            <a:xfrm>
              <a:off x="0" y="6768207"/>
              <a:ext cx="12192000" cy="1293862"/>
            </a:xfrm>
            <a:prstGeom prst="rect">
              <a:avLst/>
            </a:prstGeom>
            <a:solidFill>
              <a:schemeClr val="lt1">
                <a:alpha val="89411"/>
              </a:schemeClr>
            </a:solidFill>
            <a:ln cap="flat" cmpd="sng" w="254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9" name="Google Shape;609;p49"/>
            <p:cNvSpPr txBox="1"/>
            <p:nvPr/>
          </p:nvSpPr>
          <p:spPr>
            <a:xfrm>
              <a:off x="0" y="6768207"/>
              <a:ext cx="12192000" cy="1293862"/>
            </a:xfrm>
            <a:prstGeom prst="rect">
              <a:avLst/>
            </a:prstGeom>
            <a:noFill/>
            <a:ln>
              <a:noFill/>
            </a:ln>
          </p:spPr>
          <p:txBody>
            <a:bodyPr anchorCtr="0" anchor="t" bIns="220450" lIns="946225" spcFirstLastPara="1" rIns="946225" wrap="square" tIns="645650">
              <a:noAutofit/>
            </a:bodyPr>
            <a:lstStyle/>
            <a:p>
              <a:pPr indent="-285750" lvl="1" marL="285750" marR="0" rtl="0" algn="l">
                <a:lnSpc>
                  <a:spcPct val="90000"/>
                </a:lnSpc>
                <a:spcBef>
                  <a:spcPts val="0"/>
                </a:spcBef>
                <a:spcAft>
                  <a:spcPts val="0"/>
                </a:spcAft>
                <a:buClr>
                  <a:srgbClr val="000000"/>
                </a:buClr>
                <a:buSzPts val="3100"/>
                <a:buFont typeface="Arial"/>
                <a:buChar char="•"/>
              </a:pPr>
              <a:r>
                <a:rPr b="0" i="0" lang="en-US" sz="3100" u="none" cap="none" strike="noStrike">
                  <a:solidFill>
                    <a:schemeClr val="dk1"/>
                  </a:solidFill>
                  <a:latin typeface="Bricolage Grotesque"/>
                  <a:ea typeface="Bricolage Grotesque"/>
                  <a:cs typeface="Bricolage Grotesque"/>
                  <a:sym typeface="Bricolage Grotesque"/>
                </a:rPr>
                <a:t>Verifica le prove e trova il contesto originale.</a:t>
              </a:r>
              <a:endParaRPr b="0" i="0" sz="1400" u="none" cap="none" strike="noStrike">
                <a:solidFill>
                  <a:srgbClr val="000000"/>
                </a:solidFill>
                <a:latin typeface="Arial"/>
                <a:ea typeface="Arial"/>
                <a:cs typeface="Arial"/>
                <a:sym typeface="Arial"/>
              </a:endParaRPr>
            </a:p>
          </p:txBody>
        </p:sp>
        <p:sp>
          <p:nvSpPr>
            <p:cNvPr id="610" name="Google Shape;610;p49"/>
            <p:cNvSpPr/>
            <p:nvPr/>
          </p:nvSpPr>
          <p:spPr>
            <a:xfrm>
              <a:off x="609600" y="6310647"/>
              <a:ext cx="8534400" cy="915120"/>
            </a:xfrm>
            <a:prstGeom prst="roundRect">
              <a:avLst>
                <a:gd fmla="val 16667"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1" name="Google Shape;611;p49"/>
            <p:cNvSpPr txBox="1"/>
            <p:nvPr/>
          </p:nvSpPr>
          <p:spPr>
            <a:xfrm>
              <a:off x="654272" y="6355319"/>
              <a:ext cx="8445056" cy="825776"/>
            </a:xfrm>
            <a:prstGeom prst="rect">
              <a:avLst/>
            </a:prstGeom>
            <a:noFill/>
            <a:ln>
              <a:noFill/>
            </a:ln>
          </p:spPr>
          <p:txBody>
            <a:bodyPr anchorCtr="0" anchor="ctr" bIns="0" lIns="322575" spcFirstLastPara="1" rIns="322575" wrap="square" tIns="0">
              <a:noAutofit/>
            </a:bodyPr>
            <a:lstStyle/>
            <a:p>
              <a:pPr indent="0" lvl="0" marL="0" marR="0" rtl="0" algn="l">
                <a:lnSpc>
                  <a:spcPct val="90000"/>
                </a:lnSpc>
                <a:spcBef>
                  <a:spcPts val="0"/>
                </a:spcBef>
                <a:spcAft>
                  <a:spcPts val="0"/>
                </a:spcAft>
                <a:buClr>
                  <a:srgbClr val="000000"/>
                </a:buClr>
                <a:buSzPts val="3100"/>
                <a:buFont typeface="Arial"/>
                <a:buNone/>
              </a:pPr>
              <a:r>
                <a:rPr b="0" i="0" lang="en-US" sz="3100" u="none" cap="none" strike="noStrike">
                  <a:solidFill>
                    <a:schemeClr val="dk1"/>
                  </a:solidFill>
                  <a:latin typeface="Bricolage Grotesque"/>
                  <a:ea typeface="Bricolage Grotesque"/>
                  <a:cs typeface="Bricolage Grotesque"/>
                  <a:sym typeface="Bricolage Grotesque"/>
                </a:rPr>
                <a:t>Rintraccia affermazioni, citazioni e media:</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sp>
        <p:nvSpPr>
          <p:cNvPr id="616" name="Google Shape;616;p5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Esempio reale</a:t>
            </a:r>
            <a:endParaRPr/>
          </a:p>
        </p:txBody>
      </p:sp>
      <p:sp>
        <p:nvSpPr>
          <p:cNvPr id="617" name="Google Shape;617;p50"/>
          <p:cNvSpPr txBox="1"/>
          <p:nvPr>
            <p:ph idx="1" type="subTitle"/>
          </p:nvPr>
        </p:nvSpPr>
        <p:spPr>
          <a:xfrm>
            <a:off x="1013346" y="2589663"/>
            <a:ext cx="7201968" cy="7059304"/>
          </a:xfrm>
          <a:prstGeom prst="rect">
            <a:avLst/>
          </a:prstGeom>
          <a:noFill/>
          <a:ln>
            <a:noFill/>
          </a:ln>
        </p:spPr>
        <p:txBody>
          <a:bodyPr anchorCtr="0" anchor="t" bIns="45700" lIns="91425" spcFirstLastPara="1" rIns="91425" wrap="square" tIns="45700">
            <a:normAutofit lnSpcReduction="20000"/>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Riesci a individuare la disinformazione?</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Un tweet virale che diffonde informazioni sanitarie false.</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Clr>
                <a:schemeClr val="dk1"/>
              </a:buClr>
              <a:buSzPts val="3200"/>
              <a:buFont typeface="Bricolage Grotesque"/>
              <a:buChar char="●"/>
            </a:pPr>
            <a:r>
              <a:rPr lang="en-US">
                <a:solidFill>
                  <a:schemeClr val="dk1"/>
                </a:solidFill>
                <a:latin typeface="Bricolage Grotesque"/>
                <a:ea typeface="Bricolage Grotesque"/>
                <a:cs typeface="Bricolage Grotesque"/>
                <a:sym typeface="Bricolage Grotesque"/>
              </a:rPr>
              <a:t>Perché qualcuno potrebbe crederci a prima vista?</a:t>
            </a:r>
            <a:endParaRPr/>
          </a:p>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Bricolage Grotesque"/>
              <a:ea typeface="Bricolage Grotesque"/>
              <a:cs typeface="Bricolage Grotesque"/>
              <a:sym typeface="Bricolage Grotesque"/>
            </a:endParaRPr>
          </a:p>
          <a:p>
            <a:pPr indent="0" lvl="0" marL="25400" rtl="0" algn="l">
              <a:lnSpc>
                <a:spcPct val="100000"/>
              </a:lnSpc>
              <a:spcBef>
                <a:spcPts val="640"/>
              </a:spcBef>
              <a:spcAft>
                <a:spcPts val="0"/>
              </a:spcAft>
              <a:buSzPts val="3200"/>
              <a:buNone/>
            </a:pPr>
            <a:r>
              <a:rPr b="1" lang="en-US">
                <a:solidFill>
                  <a:schemeClr val="dk1"/>
                </a:solidFill>
                <a:latin typeface="Bricolage Grotesque"/>
                <a:ea typeface="Bricolage Grotesque"/>
                <a:cs typeface="Bricolage Grotesque"/>
                <a:sym typeface="Bricolage Grotesque"/>
              </a:rPr>
              <a:t>Passaggi da esplorare:</a:t>
            </a:r>
            <a:endParaRPr/>
          </a:p>
          <a:p>
            <a:pPr indent="-514350" lvl="0" marL="539750" rtl="0" algn="l">
              <a:lnSpc>
                <a:spcPct val="1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Chi ha pubblicato questo tweet?</a:t>
            </a:r>
            <a:endParaRPr/>
          </a:p>
          <a:p>
            <a:pPr indent="-514350" lvl="0" marL="539750" rtl="0" algn="l">
              <a:lnSpc>
                <a:spcPct val="1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Esistono altri articoli su questa ricerca?</a:t>
            </a:r>
            <a:endParaRPr/>
          </a:p>
          <a:p>
            <a:pPr indent="-514350" lvl="0" marL="539750" rtl="0" algn="l">
              <a:lnSpc>
                <a:spcPct val="1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Questa affermazione è supportata da fonti valide?</a:t>
            </a:r>
            <a:endParaRPr/>
          </a:p>
        </p:txBody>
      </p:sp>
      <p:sp>
        <p:nvSpPr>
          <p:cNvPr id="618" name="Google Shape;618;p5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19" name="Google Shape;619;p50"/>
          <p:cNvGrpSpPr/>
          <p:nvPr/>
        </p:nvGrpSpPr>
        <p:grpSpPr>
          <a:xfrm>
            <a:off x="790770" y="-112458"/>
            <a:ext cx="1427175" cy="786776"/>
            <a:chOff x="0" y="-38100"/>
            <a:chExt cx="373234" cy="205757"/>
          </a:xfrm>
        </p:grpSpPr>
        <p:sp>
          <p:nvSpPr>
            <p:cNvPr id="620" name="Google Shape;620;p5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1" name="Google Shape;621;p5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22" name="Google Shape;622;p50"/>
          <p:cNvGrpSpPr/>
          <p:nvPr/>
        </p:nvGrpSpPr>
        <p:grpSpPr>
          <a:xfrm>
            <a:off x="0" y="-112458"/>
            <a:ext cx="315272" cy="786776"/>
            <a:chOff x="0" y="-38100"/>
            <a:chExt cx="82450" cy="205757"/>
          </a:xfrm>
        </p:grpSpPr>
        <p:sp>
          <p:nvSpPr>
            <p:cNvPr id="623" name="Google Shape;623;p5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4" name="Google Shape;624;p5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25" name="Google Shape;625;p50"/>
          <p:cNvGrpSpPr/>
          <p:nvPr/>
        </p:nvGrpSpPr>
        <p:grpSpPr>
          <a:xfrm>
            <a:off x="0" y="1116904"/>
            <a:ext cx="503883" cy="1931922"/>
            <a:chOff x="0" y="-38100"/>
            <a:chExt cx="131775" cy="505235"/>
          </a:xfrm>
        </p:grpSpPr>
        <p:sp>
          <p:nvSpPr>
            <p:cNvPr id="626" name="Google Shape;626;p5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27" name="Google Shape;627;p5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628" name="Google Shape;628;p50"/>
          <p:cNvPicPr preferRelativeResize="0"/>
          <p:nvPr/>
        </p:nvPicPr>
        <p:blipFill rotWithShape="1">
          <a:blip r:embed="rId4">
            <a:alphaModFix/>
          </a:blip>
          <a:srcRect b="0" l="0" r="0" t="0"/>
          <a:stretch/>
        </p:blipFill>
        <p:spPr>
          <a:xfrm>
            <a:off x="10067639" y="2362426"/>
            <a:ext cx="6963747" cy="6954220"/>
          </a:xfrm>
          <a:prstGeom prst="rect">
            <a:avLst/>
          </a:prstGeom>
          <a:noFill/>
          <a:ln>
            <a:noFill/>
          </a:ln>
        </p:spPr>
      </p:pic>
      <p:sp>
        <p:nvSpPr>
          <p:cNvPr id="629" name="Google Shape;629;p50"/>
          <p:cNvSpPr txBox="1"/>
          <p:nvPr/>
        </p:nvSpPr>
        <p:spPr>
          <a:xfrm>
            <a:off x="15415765" y="9495078"/>
            <a:ext cx="202607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Generato da Co-pilot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2"/>
          <p:cNvSpPr/>
          <p:nvPr/>
        </p:nvSpPr>
        <p:spPr>
          <a:xfrm>
            <a:off x="0" y="0"/>
            <a:ext cx="18288000" cy="102870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216" l="0" r="0" t="-9217"/>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1" name="Google Shape;131;p2"/>
          <p:cNvSpPr/>
          <p:nvPr/>
        </p:nvSpPr>
        <p:spPr>
          <a:xfrm>
            <a:off x="2352099" y="-6014071"/>
            <a:ext cx="18288000" cy="182880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4">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2" name="Google Shape;132;p2"/>
          <p:cNvSpPr txBox="1"/>
          <p:nvPr/>
        </p:nvSpPr>
        <p:spPr>
          <a:xfrm>
            <a:off x="2685529" y="4714138"/>
            <a:ext cx="12916942" cy="527452"/>
          </a:xfrm>
          <a:prstGeom prst="rect">
            <a:avLst/>
          </a:prstGeom>
          <a:noFill/>
          <a:ln>
            <a:noFill/>
          </a:ln>
        </p:spPr>
        <p:txBody>
          <a:bodyPr anchorCtr="0" anchor="t" bIns="0" lIns="0" spcFirstLastPara="1" rIns="0" wrap="square" tIns="0">
            <a:spAutoFit/>
          </a:bodyPr>
          <a:lstStyle/>
          <a:p>
            <a:pPr indent="0" lvl="0" marL="0" marR="0" rtl="0" algn="ctr">
              <a:lnSpc>
                <a:spcPct val="109980"/>
              </a:lnSpc>
              <a:spcBef>
                <a:spcPts val="0"/>
              </a:spcBef>
              <a:spcAft>
                <a:spcPts val="0"/>
              </a:spcAft>
              <a:buClr>
                <a:srgbClr val="000000"/>
              </a:buClr>
              <a:buSzPts val="3116"/>
              <a:buFont typeface="Arial"/>
              <a:buNone/>
            </a:pPr>
            <a:r>
              <a:rPr b="0" i="0" lang="en-US" sz="3116" u="none" cap="none" strike="noStrike">
                <a:solidFill>
                  <a:srgbClr val="012B1B"/>
                </a:solidFill>
                <a:latin typeface="Bricolage Grotesque"/>
                <a:ea typeface="Bricolage Grotesque"/>
                <a:cs typeface="Bricolage Grotesque"/>
                <a:sym typeface="Bricolage Grotesque"/>
              </a:rPr>
              <a:t>Alfabetizzazione informatica </a:t>
            </a:r>
            <a:endParaRPr b="0" i="0" sz="1400" u="none" cap="none" strike="noStrike">
              <a:solidFill>
                <a:srgbClr val="000000"/>
              </a:solidFill>
              <a:latin typeface="Arial"/>
              <a:ea typeface="Arial"/>
              <a:cs typeface="Arial"/>
              <a:sym typeface="Arial"/>
            </a:endParaRPr>
          </a:p>
        </p:txBody>
      </p:sp>
      <p:sp>
        <p:nvSpPr>
          <p:cNvPr id="133" name="Google Shape;133;p2"/>
          <p:cNvSpPr txBox="1"/>
          <p:nvPr/>
        </p:nvSpPr>
        <p:spPr>
          <a:xfrm>
            <a:off x="4314200" y="2959025"/>
            <a:ext cx="10111200" cy="1588512"/>
          </a:xfrm>
          <a:prstGeom prst="rect">
            <a:avLst/>
          </a:prstGeom>
          <a:noFill/>
          <a:ln>
            <a:noFill/>
          </a:ln>
        </p:spPr>
        <p:txBody>
          <a:bodyPr anchorCtr="0" anchor="t" bIns="0" lIns="0" spcFirstLastPara="1" rIns="0" wrap="square" tIns="0">
            <a:spAutoFit/>
          </a:bodyPr>
          <a:lstStyle/>
          <a:p>
            <a:pPr indent="0" lvl="0" marL="0" marR="0" rtl="0" algn="ctr">
              <a:lnSpc>
                <a:spcPct val="109995"/>
              </a:lnSpc>
              <a:spcBef>
                <a:spcPts val="0"/>
              </a:spcBef>
              <a:spcAft>
                <a:spcPts val="0"/>
              </a:spcAft>
              <a:buClr>
                <a:srgbClr val="000000"/>
              </a:buClr>
              <a:buSzPts val="9384"/>
              <a:buFont typeface="Arial"/>
              <a:buNone/>
            </a:pPr>
            <a:r>
              <a:rPr b="1" i="0" lang="en-US" sz="9384" u="none" cap="none" strike="noStrike">
                <a:solidFill>
                  <a:srgbClr val="012B1B"/>
                </a:solidFill>
                <a:latin typeface="Bricolage Grotesque"/>
                <a:ea typeface="Bricolage Grotesque"/>
                <a:cs typeface="Bricolage Grotesque"/>
                <a:sym typeface="Bricolage Grotesque"/>
              </a:rPr>
              <a:t>MODULO 1</a:t>
            </a:r>
            <a:endParaRPr b="0" i="0" sz="1400" u="none" cap="none" strike="noStrike">
              <a:solidFill>
                <a:srgbClr val="000000"/>
              </a:solidFill>
              <a:latin typeface="Arial"/>
              <a:ea typeface="Arial"/>
              <a:cs typeface="Arial"/>
              <a:sym typeface="Arial"/>
            </a:endParaRPr>
          </a:p>
        </p:txBody>
      </p:sp>
      <p:sp>
        <p:nvSpPr>
          <p:cNvPr id="134" name="Google Shape;134;p2"/>
          <p:cNvSpPr txBox="1"/>
          <p:nvPr/>
        </p:nvSpPr>
        <p:spPr>
          <a:xfrm>
            <a:off x="14272116" y="6815371"/>
            <a:ext cx="3455295" cy="71282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Sviluppato da:</a:t>
            </a:r>
            <a:endParaRPr b="0" i="0" sz="1400" u="none" cap="none" strike="noStrike">
              <a:solidFill>
                <a:srgbClr val="000000"/>
              </a:solidFill>
              <a:latin typeface="Arial"/>
              <a:ea typeface="Arial"/>
              <a:cs typeface="Arial"/>
              <a:sym typeface="Arial"/>
            </a:endParaRPr>
          </a:p>
        </p:txBody>
      </p:sp>
      <p:sp>
        <p:nvSpPr>
          <p:cNvPr id="135" name="Google Shape;135;p2"/>
          <p:cNvSpPr txBox="1"/>
          <p:nvPr/>
        </p:nvSpPr>
        <p:spPr>
          <a:xfrm>
            <a:off x="13187836" y="7489686"/>
            <a:ext cx="4829269" cy="1425647"/>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0" i="0" lang="en-US" sz="3088" u="none" cap="none" strike="noStrike">
                <a:solidFill>
                  <a:srgbClr val="000000"/>
                </a:solidFill>
                <a:latin typeface="Bricolage Grotesque"/>
                <a:ea typeface="Bricolage Grotesque"/>
                <a:cs typeface="Bricolage Grotesque"/>
                <a:sym typeface="Bricolage Grotesque"/>
              </a:rPr>
              <a:t>Christiana Karousiou e Kyriakos Demetriou</a:t>
            </a:r>
            <a:endParaRPr b="0" i="0" sz="1400" u="none" cap="none" strike="noStrike">
              <a:solidFill>
                <a:srgbClr val="000000"/>
              </a:solidFill>
              <a:latin typeface="Arial"/>
              <a:ea typeface="Arial"/>
              <a:cs typeface="Arial"/>
              <a:sym typeface="Arial"/>
            </a:endParaRPr>
          </a:p>
        </p:txBody>
      </p:sp>
      <p:sp>
        <p:nvSpPr>
          <p:cNvPr id="136" name="Google Shape;136;p2"/>
          <p:cNvSpPr/>
          <p:nvPr/>
        </p:nvSpPr>
        <p:spPr>
          <a:xfrm>
            <a:off x="1028700" y="10287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7" name="Google Shape;137;p2"/>
          <p:cNvSpPr/>
          <p:nvPr/>
        </p:nvSpPr>
        <p:spPr>
          <a:xfrm>
            <a:off x="13138171" y="526738"/>
            <a:ext cx="5149829" cy="1628968"/>
          </a:xfrm>
          <a:custGeom>
            <a:rect b="b" l="l" r="r" t="t"/>
            <a:pathLst>
              <a:path extrusionOk="0" h="1628968" w="5149829">
                <a:moveTo>
                  <a:pt x="0" y="0"/>
                </a:moveTo>
                <a:lnTo>
                  <a:pt x="5149829" y="0"/>
                </a:lnTo>
                <a:lnTo>
                  <a:pt x="5149829" y="1628969"/>
                </a:lnTo>
                <a:lnTo>
                  <a:pt x="0" y="1628969"/>
                </a:lnTo>
                <a:lnTo>
                  <a:pt x="0" y="0"/>
                </a:lnTo>
                <a:close/>
              </a:path>
            </a:pathLst>
          </a:custGeom>
          <a:blipFill rotWithShape="1">
            <a:blip r:embed="rId6">
              <a:alphaModFix/>
            </a:blip>
            <a:stretch>
              <a:fillRect b="0" l="-152"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8" name="Google Shape;138;p2"/>
          <p:cNvSpPr/>
          <p:nvPr/>
        </p:nvSpPr>
        <p:spPr>
          <a:xfrm>
            <a:off x="4550066" y="8927342"/>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9" name="Google Shape;139;p2"/>
          <p:cNvSpPr/>
          <p:nvPr/>
        </p:nvSpPr>
        <p:spPr>
          <a:xfrm>
            <a:off x="8736265" y="8950720"/>
            <a:ext cx="5135916" cy="745783"/>
          </a:xfrm>
          <a:custGeom>
            <a:rect b="b" l="l" r="r" t="t"/>
            <a:pathLst>
              <a:path extrusionOk="0" h="745783" w="5135916">
                <a:moveTo>
                  <a:pt x="0" y="0"/>
                </a:moveTo>
                <a:lnTo>
                  <a:pt x="5135916" y="0"/>
                </a:lnTo>
                <a:lnTo>
                  <a:pt x="5135916" y="745783"/>
                </a:lnTo>
                <a:lnTo>
                  <a:pt x="0" y="745783"/>
                </a:lnTo>
                <a:lnTo>
                  <a:pt x="0" y="0"/>
                </a:lnTo>
                <a:close/>
              </a:path>
            </a:pathLst>
          </a:custGeom>
          <a:blipFill rotWithShape="1">
            <a:blip r:embed="rId8">
              <a:alphaModFix/>
            </a:blip>
            <a:stretch>
              <a:fillRect b="0" l="0" r="-101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0" name="Google Shape;140;p2"/>
          <p:cNvSpPr/>
          <p:nvPr/>
        </p:nvSpPr>
        <p:spPr>
          <a:xfrm>
            <a:off x="16096089" y="9169463"/>
            <a:ext cx="485872" cy="451814"/>
          </a:xfrm>
          <a:custGeom>
            <a:rect b="b" l="l" r="r" t="t"/>
            <a:pathLst>
              <a:path extrusionOk="0" h="451814" w="485872">
                <a:moveTo>
                  <a:pt x="0" y="0"/>
                </a:moveTo>
                <a:lnTo>
                  <a:pt x="485872" y="0"/>
                </a:lnTo>
                <a:lnTo>
                  <a:pt x="485872" y="451814"/>
                </a:lnTo>
                <a:lnTo>
                  <a:pt x="0" y="451814"/>
                </a:lnTo>
                <a:lnTo>
                  <a:pt x="0" y="0"/>
                </a:lnTo>
                <a:close/>
              </a:path>
            </a:pathLst>
          </a:custGeom>
          <a:blipFill rotWithShape="1">
            <a:blip r:embed="rId5">
              <a:alphaModFix/>
            </a:blip>
            <a:stretch>
              <a:fillRect b="-210896" l="-514628" r="-108123"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41" name="Google Shape;141;p2"/>
          <p:cNvGrpSpPr/>
          <p:nvPr/>
        </p:nvGrpSpPr>
        <p:grpSpPr>
          <a:xfrm>
            <a:off x="11634460" y="9208469"/>
            <a:ext cx="841535" cy="978905"/>
            <a:chOff x="0" y="-38100"/>
            <a:chExt cx="171548" cy="199551"/>
          </a:xfrm>
        </p:grpSpPr>
        <p:sp>
          <p:nvSpPr>
            <p:cNvPr id="142" name="Google Shape;142;p2"/>
            <p:cNvSpPr/>
            <p:nvPr/>
          </p:nvSpPr>
          <p:spPr>
            <a:xfrm>
              <a:off x="0" y="0"/>
              <a:ext cx="171548" cy="161451"/>
            </a:xfrm>
            <a:custGeom>
              <a:rect b="b" l="l" r="r" t="t"/>
              <a:pathLst>
                <a:path extrusionOk="0" h="161451" w="171548">
                  <a:moveTo>
                    <a:pt x="0" y="0"/>
                  </a:moveTo>
                  <a:lnTo>
                    <a:pt x="171548" y="0"/>
                  </a:lnTo>
                  <a:lnTo>
                    <a:pt x="171548" y="161451"/>
                  </a:lnTo>
                  <a:lnTo>
                    <a:pt x="0" y="161451"/>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3" name="Google Shape;143;p2"/>
            <p:cNvSpPr txBox="1"/>
            <p:nvPr/>
          </p:nvSpPr>
          <p:spPr>
            <a:xfrm>
              <a:off x="0" y="-38100"/>
              <a:ext cx="171548" cy="199551"/>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4" name="Google Shape;144;p2"/>
          <p:cNvGrpSpPr/>
          <p:nvPr/>
        </p:nvGrpSpPr>
        <p:grpSpPr>
          <a:xfrm>
            <a:off x="13329797" y="9781642"/>
            <a:ext cx="1455712" cy="582902"/>
            <a:chOff x="0" y="-38100"/>
            <a:chExt cx="296749" cy="118826"/>
          </a:xfrm>
        </p:grpSpPr>
        <p:sp>
          <p:nvSpPr>
            <p:cNvPr id="145" name="Google Shape;145;p2"/>
            <p:cNvSpPr/>
            <p:nvPr/>
          </p:nvSpPr>
          <p:spPr>
            <a:xfrm>
              <a:off x="0" y="0"/>
              <a:ext cx="296749" cy="80726"/>
            </a:xfrm>
            <a:custGeom>
              <a:rect b="b" l="l" r="r" t="t"/>
              <a:pathLst>
                <a:path extrusionOk="0" h="80726" w="296749">
                  <a:moveTo>
                    <a:pt x="0" y="0"/>
                  </a:moveTo>
                  <a:lnTo>
                    <a:pt x="296749" y="0"/>
                  </a:lnTo>
                  <a:lnTo>
                    <a:pt x="296749" y="80726"/>
                  </a:lnTo>
                  <a:lnTo>
                    <a:pt x="0" y="80726"/>
                  </a:lnTo>
                  <a:close/>
                </a:path>
              </a:pathLst>
            </a:custGeom>
            <a:solidFill>
              <a:srgbClr val="C7EAFC">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6" name="Google Shape;146;p2"/>
            <p:cNvSpPr txBox="1"/>
            <p:nvPr/>
          </p:nvSpPr>
          <p:spPr>
            <a:xfrm>
              <a:off x="0" y="-38100"/>
              <a:ext cx="296749" cy="11882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47" name="Google Shape;147;p2"/>
          <p:cNvGrpSpPr/>
          <p:nvPr/>
        </p:nvGrpSpPr>
        <p:grpSpPr>
          <a:xfrm>
            <a:off x="17589122" y="8110979"/>
            <a:ext cx="828587" cy="996659"/>
            <a:chOff x="0" y="-38100"/>
            <a:chExt cx="168909" cy="203170"/>
          </a:xfrm>
        </p:grpSpPr>
        <p:sp>
          <p:nvSpPr>
            <p:cNvPr id="148" name="Google Shape;148;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C7EAFC">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9" name="Google Shape;149;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0" name="Google Shape;150;p2"/>
          <p:cNvGrpSpPr/>
          <p:nvPr/>
        </p:nvGrpSpPr>
        <p:grpSpPr>
          <a:xfrm>
            <a:off x="17140037" y="9298379"/>
            <a:ext cx="828587" cy="996659"/>
            <a:chOff x="0" y="-38100"/>
            <a:chExt cx="168909" cy="203170"/>
          </a:xfrm>
        </p:grpSpPr>
        <p:sp>
          <p:nvSpPr>
            <p:cNvPr id="151" name="Google Shape;151;p2"/>
            <p:cNvSpPr/>
            <p:nvPr/>
          </p:nvSpPr>
          <p:spPr>
            <a:xfrm>
              <a:off x="0" y="0"/>
              <a:ext cx="168909" cy="165070"/>
            </a:xfrm>
            <a:custGeom>
              <a:rect b="b" l="l" r="r" t="t"/>
              <a:pathLst>
                <a:path extrusionOk="0" h="165070" w="168909">
                  <a:moveTo>
                    <a:pt x="0" y="0"/>
                  </a:moveTo>
                  <a:lnTo>
                    <a:pt x="168909" y="0"/>
                  </a:lnTo>
                  <a:lnTo>
                    <a:pt x="168909" y="165070"/>
                  </a:lnTo>
                  <a:lnTo>
                    <a:pt x="0" y="165070"/>
                  </a:lnTo>
                  <a:close/>
                </a:path>
              </a:pathLst>
            </a:custGeom>
            <a:solidFill>
              <a:srgbClr val="7961AB">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2" name="Google Shape;152;p2"/>
            <p:cNvSpPr txBox="1"/>
            <p:nvPr/>
          </p:nvSpPr>
          <p:spPr>
            <a:xfrm>
              <a:off x="0" y="-38100"/>
              <a:ext cx="168909" cy="203170"/>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3" name="Google Shape;153;p2"/>
          <p:cNvGrpSpPr/>
          <p:nvPr/>
        </p:nvGrpSpPr>
        <p:grpSpPr>
          <a:xfrm>
            <a:off x="10530989" y="9659703"/>
            <a:ext cx="543464" cy="733487"/>
            <a:chOff x="0" y="-38100"/>
            <a:chExt cx="110786" cy="149523"/>
          </a:xfrm>
        </p:grpSpPr>
        <p:sp>
          <p:nvSpPr>
            <p:cNvPr id="154" name="Google Shape;154;p2"/>
            <p:cNvSpPr/>
            <p:nvPr/>
          </p:nvSpPr>
          <p:spPr>
            <a:xfrm>
              <a:off x="0" y="0"/>
              <a:ext cx="110786" cy="111423"/>
            </a:xfrm>
            <a:custGeom>
              <a:rect b="b" l="l" r="r" t="t"/>
              <a:pathLst>
                <a:path extrusionOk="0" h="111423" w="110786">
                  <a:moveTo>
                    <a:pt x="0" y="0"/>
                  </a:moveTo>
                  <a:lnTo>
                    <a:pt x="110786" y="0"/>
                  </a:lnTo>
                  <a:lnTo>
                    <a:pt x="110786" y="111423"/>
                  </a:lnTo>
                  <a:lnTo>
                    <a:pt x="0" y="111423"/>
                  </a:lnTo>
                  <a:close/>
                </a:path>
              </a:pathLst>
            </a:custGeom>
            <a:solidFill>
              <a:srgbClr val="7961AB">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5" name="Google Shape;155;p2"/>
            <p:cNvSpPr txBox="1"/>
            <p:nvPr/>
          </p:nvSpPr>
          <p:spPr>
            <a:xfrm>
              <a:off x="0" y="-38100"/>
              <a:ext cx="110786" cy="149523"/>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6" name="Google Shape;156;p2"/>
          <p:cNvGrpSpPr/>
          <p:nvPr/>
        </p:nvGrpSpPr>
        <p:grpSpPr>
          <a:xfrm>
            <a:off x="16096089" y="9757855"/>
            <a:ext cx="630570" cy="537183"/>
            <a:chOff x="0" y="-38100"/>
            <a:chExt cx="128543" cy="109506"/>
          </a:xfrm>
        </p:grpSpPr>
        <p:sp>
          <p:nvSpPr>
            <p:cNvPr id="157" name="Google Shape;157;p2"/>
            <p:cNvSpPr/>
            <p:nvPr/>
          </p:nvSpPr>
          <p:spPr>
            <a:xfrm>
              <a:off x="0" y="0"/>
              <a:ext cx="128543" cy="71406"/>
            </a:xfrm>
            <a:custGeom>
              <a:rect b="b" l="l" r="r" t="t"/>
              <a:pathLst>
                <a:path extrusionOk="0" h="71406" w="128543">
                  <a:moveTo>
                    <a:pt x="0" y="0"/>
                  </a:moveTo>
                  <a:lnTo>
                    <a:pt x="128543" y="0"/>
                  </a:lnTo>
                  <a:lnTo>
                    <a:pt x="128543" y="71406"/>
                  </a:lnTo>
                  <a:lnTo>
                    <a:pt x="0" y="71406"/>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58" name="Google Shape;158;p2"/>
            <p:cNvSpPr txBox="1"/>
            <p:nvPr/>
          </p:nvSpPr>
          <p:spPr>
            <a:xfrm>
              <a:off x="0" y="-38100"/>
              <a:ext cx="128543" cy="109506"/>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59" name="Google Shape;159;p2"/>
          <p:cNvGrpSpPr/>
          <p:nvPr/>
        </p:nvGrpSpPr>
        <p:grpSpPr>
          <a:xfrm>
            <a:off x="0" y="-112458"/>
            <a:ext cx="315272" cy="786776"/>
            <a:chOff x="0" y="-38100"/>
            <a:chExt cx="82450" cy="205757"/>
          </a:xfrm>
        </p:grpSpPr>
        <p:sp>
          <p:nvSpPr>
            <p:cNvPr id="160" name="Google Shape;160;p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1" name="Google Shape;161;p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2" name="Google Shape;162;p2"/>
          <p:cNvGrpSpPr/>
          <p:nvPr/>
        </p:nvGrpSpPr>
        <p:grpSpPr>
          <a:xfrm>
            <a:off x="0" y="1116904"/>
            <a:ext cx="503883" cy="1931922"/>
            <a:chOff x="0" y="-38100"/>
            <a:chExt cx="131775" cy="505235"/>
          </a:xfrm>
        </p:grpSpPr>
        <p:sp>
          <p:nvSpPr>
            <p:cNvPr id="163" name="Google Shape;163;p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4" name="Google Shape;164;p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65" name="Google Shape;165;p2"/>
          <p:cNvGrpSpPr/>
          <p:nvPr/>
        </p:nvGrpSpPr>
        <p:grpSpPr>
          <a:xfrm>
            <a:off x="790770" y="-112458"/>
            <a:ext cx="1427175" cy="786776"/>
            <a:chOff x="0" y="-38100"/>
            <a:chExt cx="373234" cy="205757"/>
          </a:xfrm>
        </p:grpSpPr>
        <p:sp>
          <p:nvSpPr>
            <p:cNvPr id="166" name="Google Shape;166;p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67" name="Google Shape;167;p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3" name="Shape 633"/>
        <p:cNvGrpSpPr/>
        <p:nvPr/>
      </p:nvGrpSpPr>
      <p:grpSpPr>
        <a:xfrm>
          <a:off x="0" y="0"/>
          <a:ext cx="0" cy="0"/>
          <a:chOff x="0" y="0"/>
          <a:chExt cx="0" cy="0"/>
        </a:xfrm>
      </p:grpSpPr>
      <p:sp>
        <p:nvSpPr>
          <p:cNvPr id="634" name="Google Shape;634;p5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Utilizzo di SIFT in tempo reale</a:t>
            </a:r>
            <a:br>
              <a:rPr lang="en-US">
                <a:solidFill>
                  <a:schemeClr val="dk1"/>
                </a:solidFill>
                <a:latin typeface="Bricolage Grotesque"/>
                <a:ea typeface="Bricolage Grotesque"/>
                <a:cs typeface="Bricolage Grotesque"/>
                <a:sym typeface="Bricolage Grotesque"/>
              </a:rPr>
            </a:br>
            <a:r>
              <a:rPr i="1" lang="en-US">
                <a:solidFill>
                  <a:schemeClr val="dk1"/>
                </a:solidFill>
                <a:latin typeface="Bricolage Grotesque"/>
                <a:ea typeface="Bricolage Grotesque"/>
                <a:cs typeface="Bricolage Grotesque"/>
                <a:sym typeface="Bricolage Grotesque"/>
              </a:rPr>
              <a:t>Come valutare questo caso</a:t>
            </a:r>
            <a:endParaRPr i="1"/>
          </a:p>
        </p:txBody>
      </p:sp>
      <p:sp>
        <p:nvSpPr>
          <p:cNvPr id="635" name="Google Shape;635;p51"/>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Applicazione delle fasi SIFT:</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636" name="Google Shape;636;p5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37" name="Google Shape;637;p51"/>
          <p:cNvGrpSpPr/>
          <p:nvPr/>
        </p:nvGrpSpPr>
        <p:grpSpPr>
          <a:xfrm>
            <a:off x="790770" y="-112458"/>
            <a:ext cx="1427175" cy="786776"/>
            <a:chOff x="0" y="-38100"/>
            <a:chExt cx="373234" cy="205757"/>
          </a:xfrm>
        </p:grpSpPr>
        <p:sp>
          <p:nvSpPr>
            <p:cNvPr id="638" name="Google Shape;638;p5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39" name="Google Shape;639;p5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40" name="Google Shape;640;p51"/>
          <p:cNvGrpSpPr/>
          <p:nvPr/>
        </p:nvGrpSpPr>
        <p:grpSpPr>
          <a:xfrm>
            <a:off x="0" y="-112458"/>
            <a:ext cx="315272" cy="786776"/>
            <a:chOff x="0" y="-38100"/>
            <a:chExt cx="82450" cy="205757"/>
          </a:xfrm>
        </p:grpSpPr>
        <p:sp>
          <p:nvSpPr>
            <p:cNvPr id="641" name="Google Shape;641;p5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2" name="Google Shape;642;p5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43" name="Google Shape;643;p51"/>
          <p:cNvGrpSpPr/>
          <p:nvPr/>
        </p:nvGrpSpPr>
        <p:grpSpPr>
          <a:xfrm>
            <a:off x="0" y="1116904"/>
            <a:ext cx="503883" cy="1931922"/>
            <a:chOff x="0" y="-38100"/>
            <a:chExt cx="131775" cy="505235"/>
          </a:xfrm>
        </p:grpSpPr>
        <p:sp>
          <p:nvSpPr>
            <p:cNvPr id="644" name="Google Shape;644;p5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45" name="Google Shape;645;p5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46" name="Google Shape;646;p51"/>
          <p:cNvGrpSpPr/>
          <p:nvPr/>
        </p:nvGrpSpPr>
        <p:grpSpPr>
          <a:xfrm>
            <a:off x="1569575" y="3429002"/>
            <a:ext cx="15089707" cy="5859330"/>
            <a:chOff x="1610" y="2009708"/>
            <a:chExt cx="12188778" cy="4842422"/>
          </a:xfrm>
        </p:grpSpPr>
        <p:sp>
          <p:nvSpPr>
            <p:cNvPr id="647" name="Google Shape;647;p51"/>
            <p:cNvSpPr/>
            <p:nvPr/>
          </p:nvSpPr>
          <p:spPr>
            <a:xfrm>
              <a:off x="1610" y="2009708"/>
              <a:ext cx="2023377" cy="1214026"/>
            </a:xfrm>
            <a:prstGeom prst="roundRect">
              <a:avLst>
                <a:gd fmla="val 10000" name="adj"/>
              </a:avLst>
            </a:prstGeom>
            <a:solidFill>
              <a:schemeClr val="accent1"/>
            </a:solidFill>
            <a:ln cap="flat" cmpd="sng" w="30725">
              <a:solidFill>
                <a:schemeClr val="lt1"/>
              </a:solidFill>
              <a:prstDash val="solid"/>
              <a:round/>
              <a:headEnd len="sm" w="sm" type="none"/>
              <a:tailEnd len="sm" w="sm" type="none"/>
            </a:ln>
          </p:spPr>
          <p:txBody>
            <a:bodyPr anchorCtr="0" anchor="ctr" bIns="110625" lIns="110625" spcFirstLastPara="1" rIns="110625" wrap="square" tIns="110625">
              <a:noAutofit/>
            </a:bodyPr>
            <a:lstStyle/>
            <a:p>
              <a:pPr indent="0" lvl="0" marL="0" marR="0" rtl="0" algn="l">
                <a:lnSpc>
                  <a:spcPct val="100000"/>
                </a:lnSpc>
                <a:spcBef>
                  <a:spcPts val="0"/>
                </a:spcBef>
                <a:spcAft>
                  <a:spcPts val="0"/>
                </a:spcAft>
                <a:buClr>
                  <a:srgbClr val="000000"/>
                </a:buClr>
                <a:buSzPts val="1694"/>
                <a:buFont typeface="Arial"/>
                <a:buNone/>
              </a:pPr>
              <a:r>
                <a:t/>
              </a:r>
              <a:endParaRPr b="0" i="0" sz="1694" u="none" cap="none" strike="noStrike">
                <a:solidFill>
                  <a:srgbClr val="000000"/>
                </a:solidFill>
                <a:latin typeface="Arial"/>
                <a:ea typeface="Arial"/>
                <a:cs typeface="Arial"/>
                <a:sym typeface="Arial"/>
              </a:endParaRPr>
            </a:p>
          </p:txBody>
        </p:sp>
        <p:sp>
          <p:nvSpPr>
            <p:cNvPr id="648" name="Google Shape;648;p51"/>
            <p:cNvSpPr txBox="1"/>
            <p:nvPr/>
          </p:nvSpPr>
          <p:spPr>
            <a:xfrm>
              <a:off x="1610" y="2009708"/>
              <a:ext cx="2023377" cy="809351"/>
            </a:xfrm>
            <a:prstGeom prst="rect">
              <a:avLst/>
            </a:prstGeom>
            <a:noFill/>
            <a:ln>
              <a:noFill/>
            </a:ln>
          </p:spPr>
          <p:txBody>
            <a:bodyPr anchorCtr="0" anchor="t" bIns="96800" lIns="180725" spcFirstLastPara="1" rIns="180725" wrap="square" tIns="180725">
              <a:noAutofit/>
            </a:bodyPr>
            <a:lstStyle/>
            <a:p>
              <a:pPr indent="0" lvl="0" marL="0" marR="0" rtl="0" algn="l">
                <a:lnSpc>
                  <a:spcPct val="90000"/>
                </a:lnSpc>
                <a:spcBef>
                  <a:spcPts val="0"/>
                </a:spcBef>
                <a:spcAft>
                  <a:spcPts val="0"/>
                </a:spcAft>
                <a:buClr>
                  <a:srgbClr val="000000"/>
                </a:buClr>
                <a:buSzPts val="2541"/>
                <a:buFont typeface="Arial"/>
                <a:buNone/>
              </a:pPr>
              <a:r>
                <a:rPr b="0" i="0" lang="en-US" sz="2541" u="none" cap="none" strike="noStrike">
                  <a:solidFill>
                    <a:schemeClr val="dk1"/>
                  </a:solidFill>
                  <a:latin typeface="Bricolage Grotesque"/>
                  <a:ea typeface="Bricolage Grotesque"/>
                  <a:cs typeface="Bricolage Grotesque"/>
                  <a:sym typeface="Bricolage Grotesque"/>
                </a:rPr>
                <a:t>Fase 1: </a:t>
              </a:r>
              <a:endParaRPr b="0" i="0" sz="2541" u="none" cap="none" strike="noStrike">
                <a:solidFill>
                  <a:schemeClr val="lt1"/>
                </a:solidFill>
                <a:latin typeface="Arial"/>
                <a:ea typeface="Arial"/>
                <a:cs typeface="Arial"/>
                <a:sym typeface="Arial"/>
              </a:endParaRPr>
            </a:p>
          </p:txBody>
        </p:sp>
        <p:sp>
          <p:nvSpPr>
            <p:cNvPr id="649" name="Google Shape;649;p51"/>
            <p:cNvSpPr/>
            <p:nvPr/>
          </p:nvSpPr>
          <p:spPr>
            <a:xfrm>
              <a:off x="416036" y="2819059"/>
              <a:ext cx="2023377" cy="3299231"/>
            </a:xfrm>
            <a:prstGeom prst="roundRect">
              <a:avLst>
                <a:gd fmla="val 10000" name="adj"/>
              </a:avLst>
            </a:prstGeom>
            <a:solidFill>
              <a:schemeClr val="lt1">
                <a:alpha val="89411"/>
              </a:schemeClr>
            </a:solidFill>
            <a:ln cap="flat" cmpd="sng" w="30725">
              <a:solidFill>
                <a:schemeClr val="accent1"/>
              </a:solidFill>
              <a:prstDash val="solid"/>
              <a:round/>
              <a:headEnd len="sm" w="sm" type="none"/>
              <a:tailEnd len="sm" w="sm" type="none"/>
            </a:ln>
          </p:spPr>
          <p:txBody>
            <a:bodyPr anchorCtr="0" anchor="ctr" bIns="110625" lIns="110625" spcFirstLastPara="1" rIns="110625" wrap="square" tIns="110625">
              <a:noAutofit/>
            </a:bodyPr>
            <a:lstStyle/>
            <a:p>
              <a:pPr indent="0" lvl="0" marL="0" marR="0" rtl="0" algn="l">
                <a:lnSpc>
                  <a:spcPct val="100000"/>
                </a:lnSpc>
                <a:spcBef>
                  <a:spcPts val="0"/>
                </a:spcBef>
                <a:spcAft>
                  <a:spcPts val="0"/>
                </a:spcAft>
                <a:buClr>
                  <a:srgbClr val="000000"/>
                </a:buClr>
                <a:buSzPts val="1694"/>
                <a:buFont typeface="Arial"/>
                <a:buNone/>
              </a:pPr>
              <a:r>
                <a:t/>
              </a:r>
              <a:endParaRPr b="0" i="0" sz="1694" u="none" cap="none" strike="noStrike">
                <a:solidFill>
                  <a:srgbClr val="000000"/>
                </a:solidFill>
                <a:latin typeface="Arial"/>
                <a:ea typeface="Arial"/>
                <a:cs typeface="Arial"/>
                <a:sym typeface="Arial"/>
              </a:endParaRPr>
            </a:p>
          </p:txBody>
        </p:sp>
        <p:sp>
          <p:nvSpPr>
            <p:cNvPr id="650" name="Google Shape;650;p51"/>
            <p:cNvSpPr txBox="1"/>
            <p:nvPr/>
          </p:nvSpPr>
          <p:spPr>
            <a:xfrm>
              <a:off x="475299" y="2878322"/>
              <a:ext cx="1904851" cy="3180705"/>
            </a:xfrm>
            <a:prstGeom prst="rect">
              <a:avLst/>
            </a:prstGeom>
            <a:noFill/>
            <a:ln>
              <a:noFill/>
            </a:ln>
          </p:spPr>
          <p:txBody>
            <a:bodyPr anchorCtr="0" anchor="t" bIns="180725" lIns="180725" spcFirstLastPara="1" rIns="180725" wrap="square" tIns="180725">
              <a:noAutofit/>
            </a:bodyPr>
            <a:lstStyle/>
            <a:p>
              <a:pPr indent="-276606" lvl="1" marL="276606" marR="0" rtl="0" algn="l">
                <a:lnSpc>
                  <a:spcPct val="90000"/>
                </a:lnSpc>
                <a:spcBef>
                  <a:spcPts val="0"/>
                </a:spcBef>
                <a:spcAft>
                  <a:spcPts val="0"/>
                </a:spcAft>
                <a:buClr>
                  <a:srgbClr val="000000"/>
                </a:buClr>
                <a:buSzPts val="2541"/>
                <a:buFont typeface="Arial"/>
                <a:buChar char="•"/>
              </a:pPr>
              <a:r>
                <a:rPr b="0" i="0" lang="en-US" sz="2541" u="none" cap="none" strike="noStrike">
                  <a:solidFill>
                    <a:schemeClr val="dk1"/>
                  </a:solidFill>
                  <a:latin typeface="Bricolage Grotesque"/>
                  <a:ea typeface="Bricolage Grotesque"/>
                  <a:cs typeface="Bricolage Grotesque"/>
                  <a:sym typeface="Bricolage Grotesque"/>
                </a:rPr>
                <a:t>Stop — Considerare lo scopo del post.</a:t>
              </a:r>
              <a:endParaRPr b="0" i="0" sz="2541" u="none" cap="none" strike="noStrike">
                <a:solidFill>
                  <a:srgbClr val="000000"/>
                </a:solidFill>
                <a:latin typeface="Arial"/>
                <a:ea typeface="Arial"/>
                <a:cs typeface="Arial"/>
                <a:sym typeface="Arial"/>
              </a:endParaRPr>
            </a:p>
          </p:txBody>
        </p:sp>
        <p:sp>
          <p:nvSpPr>
            <p:cNvPr id="651" name="Google Shape;651;p51"/>
            <p:cNvSpPr/>
            <p:nvPr/>
          </p:nvSpPr>
          <p:spPr>
            <a:xfrm>
              <a:off x="2331724" y="2162503"/>
              <a:ext cx="650281" cy="503762"/>
            </a:xfrm>
            <a:prstGeom prst="rightArrow">
              <a:avLst>
                <a:gd fmla="val 60000" name="adj1"/>
                <a:gd fmla="val 50000" name="adj2"/>
              </a:avLst>
            </a:prstGeom>
            <a:solidFill>
              <a:srgbClr val="B1C0D7"/>
            </a:solidFill>
            <a:ln>
              <a:noFill/>
            </a:ln>
          </p:spPr>
          <p:txBody>
            <a:bodyPr anchorCtr="0" anchor="ctr" bIns="110625" lIns="110625" spcFirstLastPara="1" rIns="110625" wrap="square" tIns="110625">
              <a:noAutofit/>
            </a:bodyPr>
            <a:lstStyle/>
            <a:p>
              <a:pPr indent="0" lvl="0" marL="0" marR="0" rtl="0" algn="l">
                <a:lnSpc>
                  <a:spcPct val="100000"/>
                </a:lnSpc>
                <a:spcBef>
                  <a:spcPts val="0"/>
                </a:spcBef>
                <a:spcAft>
                  <a:spcPts val="0"/>
                </a:spcAft>
                <a:buClr>
                  <a:srgbClr val="000000"/>
                </a:buClr>
                <a:buSzPts val="1694"/>
                <a:buFont typeface="Arial"/>
                <a:buNone/>
              </a:pPr>
              <a:r>
                <a:t/>
              </a:r>
              <a:endParaRPr b="0" i="0" sz="1694" u="none" cap="none" strike="noStrike">
                <a:solidFill>
                  <a:srgbClr val="000000"/>
                </a:solidFill>
                <a:latin typeface="Arial"/>
                <a:ea typeface="Arial"/>
                <a:cs typeface="Arial"/>
                <a:sym typeface="Arial"/>
              </a:endParaRPr>
            </a:p>
          </p:txBody>
        </p:sp>
        <p:sp>
          <p:nvSpPr>
            <p:cNvPr id="652" name="Google Shape;652;p51"/>
            <p:cNvSpPr txBox="1"/>
            <p:nvPr/>
          </p:nvSpPr>
          <p:spPr>
            <a:xfrm>
              <a:off x="2331724" y="2263255"/>
              <a:ext cx="499152" cy="302258"/>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2057"/>
                <a:buFont typeface="Arial"/>
                <a:buNone/>
              </a:pPr>
              <a:r>
                <a:t/>
              </a:r>
              <a:endParaRPr b="0" i="0" sz="2057" u="none" cap="none" strike="noStrike">
                <a:solidFill>
                  <a:schemeClr val="lt1"/>
                </a:solidFill>
                <a:latin typeface="Arial"/>
                <a:ea typeface="Arial"/>
                <a:cs typeface="Arial"/>
                <a:sym typeface="Arial"/>
              </a:endParaRPr>
            </a:p>
          </p:txBody>
        </p:sp>
        <p:sp>
          <p:nvSpPr>
            <p:cNvPr id="653" name="Google Shape;653;p51"/>
            <p:cNvSpPr/>
            <p:nvPr/>
          </p:nvSpPr>
          <p:spPr>
            <a:xfrm>
              <a:off x="3251935" y="2009708"/>
              <a:ext cx="2023377" cy="1214026"/>
            </a:xfrm>
            <a:prstGeom prst="roundRect">
              <a:avLst>
                <a:gd fmla="val 10000" name="adj"/>
              </a:avLst>
            </a:prstGeom>
            <a:solidFill>
              <a:schemeClr val="accent1"/>
            </a:solidFill>
            <a:ln cap="flat" cmpd="sng" w="30725">
              <a:solidFill>
                <a:schemeClr val="lt1"/>
              </a:solidFill>
              <a:prstDash val="solid"/>
              <a:round/>
              <a:headEnd len="sm" w="sm" type="none"/>
              <a:tailEnd len="sm" w="sm" type="none"/>
            </a:ln>
          </p:spPr>
          <p:txBody>
            <a:bodyPr anchorCtr="0" anchor="ctr" bIns="110625" lIns="110625" spcFirstLastPara="1" rIns="110625" wrap="square" tIns="110625">
              <a:noAutofit/>
            </a:bodyPr>
            <a:lstStyle/>
            <a:p>
              <a:pPr indent="0" lvl="0" marL="0" marR="0" rtl="0" algn="l">
                <a:lnSpc>
                  <a:spcPct val="100000"/>
                </a:lnSpc>
                <a:spcBef>
                  <a:spcPts val="0"/>
                </a:spcBef>
                <a:spcAft>
                  <a:spcPts val="0"/>
                </a:spcAft>
                <a:buClr>
                  <a:srgbClr val="000000"/>
                </a:buClr>
                <a:buSzPts val="1694"/>
                <a:buFont typeface="Arial"/>
                <a:buNone/>
              </a:pPr>
              <a:r>
                <a:t/>
              </a:r>
              <a:endParaRPr b="0" i="0" sz="1694" u="none" cap="none" strike="noStrike">
                <a:solidFill>
                  <a:srgbClr val="000000"/>
                </a:solidFill>
                <a:latin typeface="Arial"/>
                <a:ea typeface="Arial"/>
                <a:cs typeface="Arial"/>
                <a:sym typeface="Arial"/>
              </a:endParaRPr>
            </a:p>
          </p:txBody>
        </p:sp>
        <p:sp>
          <p:nvSpPr>
            <p:cNvPr id="654" name="Google Shape;654;p51"/>
            <p:cNvSpPr txBox="1"/>
            <p:nvPr/>
          </p:nvSpPr>
          <p:spPr>
            <a:xfrm>
              <a:off x="3251935" y="2009708"/>
              <a:ext cx="2023377" cy="809351"/>
            </a:xfrm>
            <a:prstGeom prst="rect">
              <a:avLst/>
            </a:prstGeom>
            <a:noFill/>
            <a:ln>
              <a:noFill/>
            </a:ln>
          </p:spPr>
          <p:txBody>
            <a:bodyPr anchorCtr="0" anchor="t" bIns="96800" lIns="180725" spcFirstLastPara="1" rIns="180725" wrap="square" tIns="180725">
              <a:noAutofit/>
            </a:bodyPr>
            <a:lstStyle/>
            <a:p>
              <a:pPr indent="0" lvl="0" marL="0" marR="0" rtl="0" algn="l">
                <a:lnSpc>
                  <a:spcPct val="90000"/>
                </a:lnSpc>
                <a:spcBef>
                  <a:spcPts val="0"/>
                </a:spcBef>
                <a:spcAft>
                  <a:spcPts val="0"/>
                </a:spcAft>
                <a:buClr>
                  <a:srgbClr val="000000"/>
                </a:buClr>
                <a:buSzPts val="2541"/>
                <a:buFont typeface="Arial"/>
                <a:buNone/>
              </a:pPr>
              <a:r>
                <a:rPr b="0" i="0" lang="en-US" sz="2541" u="none" cap="none" strike="noStrike">
                  <a:solidFill>
                    <a:schemeClr val="dk1"/>
                  </a:solidFill>
                  <a:latin typeface="Bricolage Grotesque"/>
                  <a:ea typeface="Bricolage Grotesque"/>
                  <a:cs typeface="Bricolage Grotesque"/>
                  <a:sym typeface="Bricolage Grotesque"/>
                </a:rPr>
                <a:t>Fase 2: </a:t>
              </a:r>
              <a:br>
                <a:rPr b="0" i="0" lang="en-US" sz="2541" u="none" cap="none" strike="noStrike">
                  <a:solidFill>
                    <a:schemeClr val="dk1"/>
                  </a:solidFill>
                  <a:latin typeface="Bricolage Grotesque"/>
                  <a:ea typeface="Bricolage Grotesque"/>
                  <a:cs typeface="Bricolage Grotesque"/>
                  <a:sym typeface="Bricolage Grotesque"/>
                </a:rPr>
              </a:br>
              <a:endParaRPr b="0" i="0" sz="2541" u="none" cap="none" strike="noStrike">
                <a:solidFill>
                  <a:schemeClr val="dk1"/>
                </a:solidFill>
                <a:latin typeface="Bricolage Grotesque"/>
                <a:ea typeface="Bricolage Grotesque"/>
                <a:cs typeface="Bricolage Grotesque"/>
                <a:sym typeface="Bricolage Grotesque"/>
              </a:endParaRPr>
            </a:p>
          </p:txBody>
        </p:sp>
        <p:sp>
          <p:nvSpPr>
            <p:cNvPr id="655" name="Google Shape;655;p51"/>
            <p:cNvSpPr/>
            <p:nvPr/>
          </p:nvSpPr>
          <p:spPr>
            <a:xfrm>
              <a:off x="3666361" y="2819059"/>
              <a:ext cx="2023377" cy="3299231"/>
            </a:xfrm>
            <a:prstGeom prst="roundRect">
              <a:avLst>
                <a:gd fmla="val 10000" name="adj"/>
              </a:avLst>
            </a:prstGeom>
            <a:solidFill>
              <a:schemeClr val="lt1">
                <a:alpha val="89411"/>
              </a:schemeClr>
            </a:solidFill>
            <a:ln cap="flat" cmpd="sng" w="30725">
              <a:solidFill>
                <a:schemeClr val="accent1"/>
              </a:solidFill>
              <a:prstDash val="solid"/>
              <a:round/>
              <a:headEnd len="sm" w="sm" type="none"/>
              <a:tailEnd len="sm" w="sm" type="none"/>
            </a:ln>
          </p:spPr>
          <p:txBody>
            <a:bodyPr anchorCtr="0" anchor="ctr" bIns="110625" lIns="110625" spcFirstLastPara="1" rIns="110625" wrap="square" tIns="110625">
              <a:noAutofit/>
            </a:bodyPr>
            <a:lstStyle/>
            <a:p>
              <a:pPr indent="0" lvl="0" marL="0" marR="0" rtl="0" algn="l">
                <a:lnSpc>
                  <a:spcPct val="100000"/>
                </a:lnSpc>
                <a:spcBef>
                  <a:spcPts val="0"/>
                </a:spcBef>
                <a:spcAft>
                  <a:spcPts val="0"/>
                </a:spcAft>
                <a:buClr>
                  <a:srgbClr val="000000"/>
                </a:buClr>
                <a:buSzPts val="1694"/>
                <a:buFont typeface="Arial"/>
                <a:buNone/>
              </a:pPr>
              <a:r>
                <a:t/>
              </a:r>
              <a:endParaRPr b="0" i="0" sz="1694" u="none" cap="none" strike="noStrike">
                <a:solidFill>
                  <a:srgbClr val="000000"/>
                </a:solidFill>
                <a:latin typeface="Arial"/>
                <a:ea typeface="Arial"/>
                <a:cs typeface="Arial"/>
                <a:sym typeface="Arial"/>
              </a:endParaRPr>
            </a:p>
          </p:txBody>
        </p:sp>
        <p:sp>
          <p:nvSpPr>
            <p:cNvPr id="656" name="Google Shape;656;p51"/>
            <p:cNvSpPr txBox="1"/>
            <p:nvPr/>
          </p:nvSpPr>
          <p:spPr>
            <a:xfrm>
              <a:off x="3725624" y="2878322"/>
              <a:ext cx="1904851" cy="3180705"/>
            </a:xfrm>
            <a:prstGeom prst="rect">
              <a:avLst/>
            </a:prstGeom>
            <a:noFill/>
            <a:ln>
              <a:noFill/>
            </a:ln>
          </p:spPr>
          <p:txBody>
            <a:bodyPr anchorCtr="0" anchor="t" bIns="180725" lIns="180725" spcFirstLastPara="1" rIns="180725" wrap="square" tIns="180725">
              <a:noAutofit/>
            </a:bodyPr>
            <a:lstStyle/>
            <a:p>
              <a:pPr indent="-276606" lvl="1" marL="276606" marR="0" rtl="0" algn="l">
                <a:lnSpc>
                  <a:spcPct val="90000"/>
                </a:lnSpc>
                <a:spcBef>
                  <a:spcPts val="0"/>
                </a:spcBef>
                <a:spcAft>
                  <a:spcPts val="0"/>
                </a:spcAft>
                <a:buClr>
                  <a:srgbClr val="000000"/>
                </a:buClr>
                <a:buSzPts val="2541"/>
                <a:buFont typeface="Arial"/>
                <a:buChar char="•"/>
              </a:pPr>
              <a:r>
                <a:rPr b="0" i="0" lang="en-US" sz="2541" u="none" cap="none" strike="noStrike">
                  <a:solidFill>
                    <a:schemeClr val="dk1"/>
                  </a:solidFill>
                  <a:latin typeface="Bricolage Grotesque"/>
                  <a:ea typeface="Bricolage Grotesque"/>
                  <a:cs typeface="Bricolage Grotesque"/>
                  <a:sym typeface="Bricolage Grotesque"/>
                </a:rPr>
                <a:t>Indagare sulla fonte — Utilizzare siti di verifica dei fatti.</a:t>
              </a:r>
              <a:endParaRPr b="0" i="0" sz="1694" u="none" cap="none" strike="noStrike">
                <a:solidFill>
                  <a:srgbClr val="000000"/>
                </a:solidFill>
                <a:latin typeface="Arial"/>
                <a:ea typeface="Arial"/>
                <a:cs typeface="Arial"/>
                <a:sym typeface="Arial"/>
              </a:endParaRPr>
            </a:p>
          </p:txBody>
        </p:sp>
        <p:sp>
          <p:nvSpPr>
            <p:cNvPr id="657" name="Google Shape;657;p51"/>
            <p:cNvSpPr/>
            <p:nvPr/>
          </p:nvSpPr>
          <p:spPr>
            <a:xfrm>
              <a:off x="5582049" y="2162503"/>
              <a:ext cx="650281" cy="503762"/>
            </a:xfrm>
            <a:prstGeom prst="rightArrow">
              <a:avLst>
                <a:gd fmla="val 60000" name="adj1"/>
                <a:gd fmla="val 50000" name="adj2"/>
              </a:avLst>
            </a:prstGeom>
            <a:solidFill>
              <a:srgbClr val="B1C0D7"/>
            </a:solidFill>
            <a:ln>
              <a:noFill/>
            </a:ln>
          </p:spPr>
          <p:txBody>
            <a:bodyPr anchorCtr="0" anchor="ctr" bIns="110625" lIns="110625" spcFirstLastPara="1" rIns="110625" wrap="square" tIns="110625">
              <a:noAutofit/>
            </a:bodyPr>
            <a:lstStyle/>
            <a:p>
              <a:pPr indent="0" lvl="0" marL="0" marR="0" rtl="0" algn="l">
                <a:lnSpc>
                  <a:spcPct val="100000"/>
                </a:lnSpc>
                <a:spcBef>
                  <a:spcPts val="0"/>
                </a:spcBef>
                <a:spcAft>
                  <a:spcPts val="0"/>
                </a:spcAft>
                <a:buClr>
                  <a:srgbClr val="000000"/>
                </a:buClr>
                <a:buSzPts val="1694"/>
                <a:buFont typeface="Arial"/>
                <a:buNone/>
              </a:pPr>
              <a:r>
                <a:t/>
              </a:r>
              <a:endParaRPr b="0" i="0" sz="1694" u="none" cap="none" strike="noStrike">
                <a:solidFill>
                  <a:srgbClr val="000000"/>
                </a:solidFill>
                <a:latin typeface="Arial"/>
                <a:ea typeface="Arial"/>
                <a:cs typeface="Arial"/>
                <a:sym typeface="Arial"/>
              </a:endParaRPr>
            </a:p>
          </p:txBody>
        </p:sp>
        <p:sp>
          <p:nvSpPr>
            <p:cNvPr id="658" name="Google Shape;658;p51"/>
            <p:cNvSpPr txBox="1"/>
            <p:nvPr/>
          </p:nvSpPr>
          <p:spPr>
            <a:xfrm>
              <a:off x="5582049" y="2263255"/>
              <a:ext cx="499152" cy="302258"/>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2057"/>
                <a:buFont typeface="Arial"/>
                <a:buNone/>
              </a:pPr>
              <a:r>
                <a:t/>
              </a:r>
              <a:endParaRPr b="0" i="0" sz="2057" u="none" cap="none" strike="noStrike">
                <a:solidFill>
                  <a:schemeClr val="lt1"/>
                </a:solidFill>
                <a:latin typeface="Arial"/>
                <a:ea typeface="Arial"/>
                <a:cs typeface="Arial"/>
                <a:sym typeface="Arial"/>
              </a:endParaRPr>
            </a:p>
          </p:txBody>
        </p:sp>
        <p:sp>
          <p:nvSpPr>
            <p:cNvPr id="659" name="Google Shape;659;p51"/>
            <p:cNvSpPr/>
            <p:nvPr/>
          </p:nvSpPr>
          <p:spPr>
            <a:xfrm>
              <a:off x="6502260" y="2009708"/>
              <a:ext cx="2023377" cy="1214026"/>
            </a:xfrm>
            <a:prstGeom prst="roundRect">
              <a:avLst>
                <a:gd fmla="val 10000" name="adj"/>
              </a:avLst>
            </a:prstGeom>
            <a:solidFill>
              <a:schemeClr val="accent1"/>
            </a:solidFill>
            <a:ln cap="flat" cmpd="sng" w="30725">
              <a:solidFill>
                <a:schemeClr val="lt1"/>
              </a:solidFill>
              <a:prstDash val="solid"/>
              <a:round/>
              <a:headEnd len="sm" w="sm" type="none"/>
              <a:tailEnd len="sm" w="sm" type="none"/>
            </a:ln>
          </p:spPr>
          <p:txBody>
            <a:bodyPr anchorCtr="0" anchor="ctr" bIns="110625" lIns="110625" spcFirstLastPara="1" rIns="110625" wrap="square" tIns="110625">
              <a:noAutofit/>
            </a:bodyPr>
            <a:lstStyle/>
            <a:p>
              <a:pPr indent="0" lvl="0" marL="0" marR="0" rtl="0" algn="l">
                <a:lnSpc>
                  <a:spcPct val="100000"/>
                </a:lnSpc>
                <a:spcBef>
                  <a:spcPts val="0"/>
                </a:spcBef>
                <a:spcAft>
                  <a:spcPts val="0"/>
                </a:spcAft>
                <a:buClr>
                  <a:srgbClr val="000000"/>
                </a:buClr>
                <a:buSzPts val="1694"/>
                <a:buFont typeface="Arial"/>
                <a:buNone/>
              </a:pPr>
              <a:r>
                <a:t/>
              </a:r>
              <a:endParaRPr b="0" i="0" sz="1694" u="none" cap="none" strike="noStrike">
                <a:solidFill>
                  <a:srgbClr val="000000"/>
                </a:solidFill>
                <a:latin typeface="Arial"/>
                <a:ea typeface="Arial"/>
                <a:cs typeface="Arial"/>
                <a:sym typeface="Arial"/>
              </a:endParaRPr>
            </a:p>
          </p:txBody>
        </p:sp>
        <p:sp>
          <p:nvSpPr>
            <p:cNvPr id="660" name="Google Shape;660;p51"/>
            <p:cNvSpPr txBox="1"/>
            <p:nvPr/>
          </p:nvSpPr>
          <p:spPr>
            <a:xfrm>
              <a:off x="6502260" y="2009708"/>
              <a:ext cx="2023377" cy="809351"/>
            </a:xfrm>
            <a:prstGeom prst="rect">
              <a:avLst/>
            </a:prstGeom>
            <a:noFill/>
            <a:ln>
              <a:noFill/>
            </a:ln>
          </p:spPr>
          <p:txBody>
            <a:bodyPr anchorCtr="0" anchor="t" bIns="96800" lIns="180725" spcFirstLastPara="1" rIns="180725" wrap="square" tIns="180725">
              <a:noAutofit/>
            </a:bodyPr>
            <a:lstStyle/>
            <a:p>
              <a:pPr indent="0" lvl="0" marL="0" marR="0" rtl="0" algn="l">
                <a:lnSpc>
                  <a:spcPct val="90000"/>
                </a:lnSpc>
                <a:spcBef>
                  <a:spcPts val="0"/>
                </a:spcBef>
                <a:spcAft>
                  <a:spcPts val="0"/>
                </a:spcAft>
                <a:buClr>
                  <a:srgbClr val="000000"/>
                </a:buClr>
                <a:buSzPts val="2541"/>
                <a:buFont typeface="Arial"/>
                <a:buNone/>
              </a:pPr>
              <a:r>
                <a:rPr b="0" i="0" lang="en-US" sz="2541" u="none" cap="none" strike="noStrike">
                  <a:solidFill>
                    <a:schemeClr val="dk1"/>
                  </a:solidFill>
                  <a:latin typeface="Bricolage Grotesque"/>
                  <a:ea typeface="Bricolage Grotesque"/>
                  <a:cs typeface="Bricolage Grotesque"/>
                  <a:sym typeface="Bricolage Grotesque"/>
                </a:rPr>
                <a:t>Fase 3: </a:t>
              </a:r>
              <a:br>
                <a:rPr b="0" i="0" lang="en-US" sz="2541" u="none" cap="none" strike="noStrike">
                  <a:solidFill>
                    <a:schemeClr val="dk1"/>
                  </a:solidFill>
                  <a:latin typeface="Bricolage Grotesque"/>
                  <a:ea typeface="Bricolage Grotesque"/>
                  <a:cs typeface="Bricolage Grotesque"/>
                  <a:sym typeface="Bricolage Grotesque"/>
                </a:rPr>
              </a:br>
              <a:endParaRPr b="0" i="0" sz="2541" u="none" cap="none" strike="noStrike">
                <a:solidFill>
                  <a:schemeClr val="dk1"/>
                </a:solidFill>
                <a:latin typeface="Bricolage Grotesque"/>
                <a:ea typeface="Bricolage Grotesque"/>
                <a:cs typeface="Bricolage Grotesque"/>
                <a:sym typeface="Bricolage Grotesque"/>
              </a:endParaRPr>
            </a:p>
          </p:txBody>
        </p:sp>
        <p:sp>
          <p:nvSpPr>
            <p:cNvPr id="661" name="Google Shape;661;p51"/>
            <p:cNvSpPr/>
            <p:nvPr/>
          </p:nvSpPr>
          <p:spPr>
            <a:xfrm>
              <a:off x="6916686" y="2819059"/>
              <a:ext cx="2023377" cy="3299231"/>
            </a:xfrm>
            <a:prstGeom prst="roundRect">
              <a:avLst>
                <a:gd fmla="val 10000" name="adj"/>
              </a:avLst>
            </a:prstGeom>
            <a:solidFill>
              <a:schemeClr val="lt1">
                <a:alpha val="89411"/>
              </a:schemeClr>
            </a:solidFill>
            <a:ln cap="flat" cmpd="sng" w="30725">
              <a:solidFill>
                <a:schemeClr val="accent1"/>
              </a:solidFill>
              <a:prstDash val="solid"/>
              <a:round/>
              <a:headEnd len="sm" w="sm" type="none"/>
              <a:tailEnd len="sm" w="sm" type="none"/>
            </a:ln>
          </p:spPr>
          <p:txBody>
            <a:bodyPr anchorCtr="0" anchor="ctr" bIns="110625" lIns="110625" spcFirstLastPara="1" rIns="110625" wrap="square" tIns="110625">
              <a:noAutofit/>
            </a:bodyPr>
            <a:lstStyle/>
            <a:p>
              <a:pPr indent="0" lvl="0" marL="0" marR="0" rtl="0" algn="l">
                <a:lnSpc>
                  <a:spcPct val="100000"/>
                </a:lnSpc>
                <a:spcBef>
                  <a:spcPts val="0"/>
                </a:spcBef>
                <a:spcAft>
                  <a:spcPts val="0"/>
                </a:spcAft>
                <a:buClr>
                  <a:srgbClr val="000000"/>
                </a:buClr>
                <a:buSzPts val="1694"/>
                <a:buFont typeface="Arial"/>
                <a:buNone/>
              </a:pPr>
              <a:r>
                <a:t/>
              </a:r>
              <a:endParaRPr b="0" i="0" sz="1694" u="none" cap="none" strike="noStrike">
                <a:solidFill>
                  <a:srgbClr val="000000"/>
                </a:solidFill>
                <a:latin typeface="Arial"/>
                <a:ea typeface="Arial"/>
                <a:cs typeface="Arial"/>
                <a:sym typeface="Arial"/>
              </a:endParaRPr>
            </a:p>
          </p:txBody>
        </p:sp>
        <p:sp>
          <p:nvSpPr>
            <p:cNvPr id="662" name="Google Shape;662;p51"/>
            <p:cNvSpPr txBox="1"/>
            <p:nvPr/>
          </p:nvSpPr>
          <p:spPr>
            <a:xfrm>
              <a:off x="6975947" y="2878328"/>
              <a:ext cx="2116500" cy="3180600"/>
            </a:xfrm>
            <a:prstGeom prst="rect">
              <a:avLst/>
            </a:prstGeom>
            <a:noFill/>
            <a:ln>
              <a:noFill/>
            </a:ln>
          </p:spPr>
          <p:txBody>
            <a:bodyPr anchorCtr="0" anchor="t" bIns="180725" lIns="180725" spcFirstLastPara="1" rIns="180725" wrap="square" tIns="180725">
              <a:noAutofit/>
            </a:bodyPr>
            <a:lstStyle/>
            <a:p>
              <a:pPr indent="-276606" lvl="1" marL="276606" marR="0" rtl="0" algn="l">
                <a:lnSpc>
                  <a:spcPct val="90000"/>
                </a:lnSpc>
                <a:spcBef>
                  <a:spcPts val="0"/>
                </a:spcBef>
                <a:spcAft>
                  <a:spcPts val="0"/>
                </a:spcAft>
                <a:buClr>
                  <a:srgbClr val="000000"/>
                </a:buClr>
                <a:buSzPts val="2541"/>
                <a:buFont typeface="Arial"/>
                <a:buChar char="•"/>
              </a:pPr>
              <a:r>
                <a:rPr b="0" i="0" lang="en-US" sz="2541" u="none" cap="none" strike="noStrike">
                  <a:solidFill>
                    <a:schemeClr val="dk1"/>
                  </a:solidFill>
                  <a:latin typeface="Bricolage Grotesque"/>
                  <a:ea typeface="Bricolage Grotesque"/>
                  <a:cs typeface="Bricolage Grotesque"/>
                  <a:sym typeface="Bricolage Grotesque"/>
                </a:rPr>
                <a:t>Trova una copertura migliore — Cerca una copertura credibile dello stesso argomento.</a:t>
              </a:r>
              <a:endParaRPr b="0" i="0" sz="1694" u="none" cap="none" strike="noStrike">
                <a:solidFill>
                  <a:srgbClr val="000000"/>
                </a:solidFill>
                <a:latin typeface="Arial"/>
                <a:ea typeface="Arial"/>
                <a:cs typeface="Arial"/>
                <a:sym typeface="Arial"/>
              </a:endParaRPr>
            </a:p>
          </p:txBody>
        </p:sp>
        <p:sp>
          <p:nvSpPr>
            <p:cNvPr id="663" name="Google Shape;663;p51"/>
            <p:cNvSpPr/>
            <p:nvPr/>
          </p:nvSpPr>
          <p:spPr>
            <a:xfrm>
              <a:off x="8832374" y="2162503"/>
              <a:ext cx="650281" cy="503762"/>
            </a:xfrm>
            <a:prstGeom prst="rightArrow">
              <a:avLst>
                <a:gd fmla="val 60000" name="adj1"/>
                <a:gd fmla="val 50000" name="adj2"/>
              </a:avLst>
            </a:prstGeom>
            <a:solidFill>
              <a:srgbClr val="B1C0D7"/>
            </a:solidFill>
            <a:ln>
              <a:noFill/>
            </a:ln>
          </p:spPr>
          <p:txBody>
            <a:bodyPr anchorCtr="0" anchor="ctr" bIns="110625" lIns="110625" spcFirstLastPara="1" rIns="110625" wrap="square" tIns="110625">
              <a:noAutofit/>
            </a:bodyPr>
            <a:lstStyle/>
            <a:p>
              <a:pPr indent="0" lvl="0" marL="0" marR="0" rtl="0" algn="l">
                <a:lnSpc>
                  <a:spcPct val="100000"/>
                </a:lnSpc>
                <a:spcBef>
                  <a:spcPts val="0"/>
                </a:spcBef>
                <a:spcAft>
                  <a:spcPts val="0"/>
                </a:spcAft>
                <a:buClr>
                  <a:srgbClr val="000000"/>
                </a:buClr>
                <a:buSzPts val="1694"/>
                <a:buFont typeface="Arial"/>
                <a:buNone/>
              </a:pPr>
              <a:r>
                <a:t/>
              </a:r>
              <a:endParaRPr b="0" i="0" sz="1694" u="none" cap="none" strike="noStrike">
                <a:solidFill>
                  <a:srgbClr val="000000"/>
                </a:solidFill>
                <a:latin typeface="Arial"/>
                <a:ea typeface="Arial"/>
                <a:cs typeface="Arial"/>
                <a:sym typeface="Arial"/>
              </a:endParaRPr>
            </a:p>
          </p:txBody>
        </p:sp>
        <p:sp>
          <p:nvSpPr>
            <p:cNvPr id="664" name="Google Shape;664;p51"/>
            <p:cNvSpPr txBox="1"/>
            <p:nvPr/>
          </p:nvSpPr>
          <p:spPr>
            <a:xfrm>
              <a:off x="8832374" y="2263255"/>
              <a:ext cx="499152" cy="302258"/>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2057"/>
                <a:buFont typeface="Arial"/>
                <a:buNone/>
              </a:pPr>
              <a:r>
                <a:t/>
              </a:r>
              <a:endParaRPr b="0" i="0" sz="2057" u="none" cap="none" strike="noStrike">
                <a:solidFill>
                  <a:schemeClr val="lt1"/>
                </a:solidFill>
                <a:latin typeface="Arial"/>
                <a:ea typeface="Arial"/>
                <a:cs typeface="Arial"/>
                <a:sym typeface="Arial"/>
              </a:endParaRPr>
            </a:p>
          </p:txBody>
        </p:sp>
        <p:sp>
          <p:nvSpPr>
            <p:cNvPr id="665" name="Google Shape;665;p51"/>
            <p:cNvSpPr/>
            <p:nvPr/>
          </p:nvSpPr>
          <p:spPr>
            <a:xfrm>
              <a:off x="9752585" y="2009708"/>
              <a:ext cx="2023377" cy="1214026"/>
            </a:xfrm>
            <a:prstGeom prst="roundRect">
              <a:avLst>
                <a:gd fmla="val 10000" name="adj"/>
              </a:avLst>
            </a:prstGeom>
            <a:solidFill>
              <a:schemeClr val="accent1"/>
            </a:solidFill>
            <a:ln cap="flat" cmpd="sng" w="30725">
              <a:solidFill>
                <a:schemeClr val="lt1"/>
              </a:solidFill>
              <a:prstDash val="solid"/>
              <a:round/>
              <a:headEnd len="sm" w="sm" type="none"/>
              <a:tailEnd len="sm" w="sm" type="none"/>
            </a:ln>
          </p:spPr>
          <p:txBody>
            <a:bodyPr anchorCtr="0" anchor="ctr" bIns="110625" lIns="110625" spcFirstLastPara="1" rIns="110625" wrap="square" tIns="110625">
              <a:noAutofit/>
            </a:bodyPr>
            <a:lstStyle/>
            <a:p>
              <a:pPr indent="0" lvl="0" marL="0" marR="0" rtl="0" algn="l">
                <a:lnSpc>
                  <a:spcPct val="100000"/>
                </a:lnSpc>
                <a:spcBef>
                  <a:spcPts val="0"/>
                </a:spcBef>
                <a:spcAft>
                  <a:spcPts val="0"/>
                </a:spcAft>
                <a:buClr>
                  <a:srgbClr val="000000"/>
                </a:buClr>
                <a:buSzPts val="1694"/>
                <a:buFont typeface="Arial"/>
                <a:buNone/>
              </a:pPr>
              <a:r>
                <a:t/>
              </a:r>
              <a:endParaRPr b="0" i="0" sz="1694" u="none" cap="none" strike="noStrike">
                <a:solidFill>
                  <a:srgbClr val="000000"/>
                </a:solidFill>
                <a:latin typeface="Arial"/>
                <a:ea typeface="Arial"/>
                <a:cs typeface="Arial"/>
                <a:sym typeface="Arial"/>
              </a:endParaRPr>
            </a:p>
          </p:txBody>
        </p:sp>
        <p:sp>
          <p:nvSpPr>
            <p:cNvPr id="666" name="Google Shape;666;p51"/>
            <p:cNvSpPr txBox="1"/>
            <p:nvPr/>
          </p:nvSpPr>
          <p:spPr>
            <a:xfrm>
              <a:off x="9752585" y="2009708"/>
              <a:ext cx="2023377" cy="809351"/>
            </a:xfrm>
            <a:prstGeom prst="rect">
              <a:avLst/>
            </a:prstGeom>
            <a:noFill/>
            <a:ln>
              <a:noFill/>
            </a:ln>
          </p:spPr>
          <p:txBody>
            <a:bodyPr anchorCtr="0" anchor="t" bIns="96800" lIns="180725" spcFirstLastPara="1" rIns="180725" wrap="square" tIns="180725">
              <a:noAutofit/>
            </a:bodyPr>
            <a:lstStyle/>
            <a:p>
              <a:pPr indent="0" lvl="0" marL="0" marR="0" rtl="0" algn="l">
                <a:lnSpc>
                  <a:spcPct val="90000"/>
                </a:lnSpc>
                <a:spcBef>
                  <a:spcPts val="0"/>
                </a:spcBef>
                <a:spcAft>
                  <a:spcPts val="0"/>
                </a:spcAft>
                <a:buClr>
                  <a:srgbClr val="000000"/>
                </a:buClr>
                <a:buSzPts val="2541"/>
                <a:buFont typeface="Arial"/>
                <a:buNone/>
              </a:pPr>
              <a:r>
                <a:rPr b="0" i="0" lang="en-US" sz="2541" u="none" cap="none" strike="noStrike">
                  <a:solidFill>
                    <a:schemeClr val="dk1"/>
                  </a:solidFill>
                  <a:latin typeface="Bricolage Grotesque"/>
                  <a:ea typeface="Bricolage Grotesque"/>
                  <a:cs typeface="Bricolage Grotesque"/>
                  <a:sym typeface="Bricolage Grotesque"/>
                </a:rPr>
                <a:t>Fase 4 </a:t>
              </a:r>
              <a:br>
                <a:rPr b="0" i="0" lang="en-US" sz="2541" u="none" cap="none" strike="noStrike">
                  <a:solidFill>
                    <a:schemeClr val="dk1"/>
                  </a:solidFill>
                  <a:latin typeface="Bricolage Grotesque"/>
                  <a:ea typeface="Bricolage Grotesque"/>
                  <a:cs typeface="Bricolage Grotesque"/>
                  <a:sym typeface="Bricolage Grotesque"/>
                </a:rPr>
              </a:br>
              <a:endParaRPr b="0" i="0" sz="2541" u="none" cap="none" strike="noStrike">
                <a:solidFill>
                  <a:schemeClr val="dk1"/>
                </a:solidFill>
                <a:latin typeface="Arial"/>
                <a:ea typeface="Arial"/>
                <a:cs typeface="Arial"/>
                <a:sym typeface="Arial"/>
              </a:endParaRPr>
            </a:p>
          </p:txBody>
        </p:sp>
        <p:sp>
          <p:nvSpPr>
            <p:cNvPr id="667" name="Google Shape;667;p51"/>
            <p:cNvSpPr/>
            <p:nvPr/>
          </p:nvSpPr>
          <p:spPr>
            <a:xfrm>
              <a:off x="10167011" y="2819059"/>
              <a:ext cx="2023377" cy="3299231"/>
            </a:xfrm>
            <a:prstGeom prst="roundRect">
              <a:avLst>
                <a:gd fmla="val 10000" name="adj"/>
              </a:avLst>
            </a:prstGeom>
            <a:solidFill>
              <a:schemeClr val="lt1">
                <a:alpha val="89411"/>
              </a:schemeClr>
            </a:solidFill>
            <a:ln cap="flat" cmpd="sng" w="30725">
              <a:solidFill>
                <a:schemeClr val="accent1"/>
              </a:solidFill>
              <a:prstDash val="solid"/>
              <a:round/>
              <a:headEnd len="sm" w="sm" type="none"/>
              <a:tailEnd len="sm" w="sm" type="none"/>
            </a:ln>
          </p:spPr>
          <p:txBody>
            <a:bodyPr anchorCtr="0" anchor="ctr" bIns="110625" lIns="110625" spcFirstLastPara="1" rIns="110625" wrap="square" tIns="110625">
              <a:noAutofit/>
            </a:bodyPr>
            <a:lstStyle/>
            <a:p>
              <a:pPr indent="0" lvl="0" marL="0" marR="0" rtl="0" algn="l">
                <a:lnSpc>
                  <a:spcPct val="100000"/>
                </a:lnSpc>
                <a:spcBef>
                  <a:spcPts val="0"/>
                </a:spcBef>
                <a:spcAft>
                  <a:spcPts val="0"/>
                </a:spcAft>
                <a:buClr>
                  <a:srgbClr val="000000"/>
                </a:buClr>
                <a:buSzPts val="1694"/>
                <a:buFont typeface="Arial"/>
                <a:buNone/>
              </a:pPr>
              <a:r>
                <a:t/>
              </a:r>
              <a:endParaRPr b="0" i="0" sz="1694" u="none" cap="none" strike="noStrike">
                <a:solidFill>
                  <a:srgbClr val="000000"/>
                </a:solidFill>
                <a:latin typeface="Arial"/>
                <a:ea typeface="Arial"/>
                <a:cs typeface="Arial"/>
                <a:sym typeface="Arial"/>
              </a:endParaRPr>
            </a:p>
          </p:txBody>
        </p:sp>
        <p:sp>
          <p:nvSpPr>
            <p:cNvPr id="668" name="Google Shape;668;p51"/>
            <p:cNvSpPr txBox="1"/>
            <p:nvPr/>
          </p:nvSpPr>
          <p:spPr>
            <a:xfrm>
              <a:off x="10226278" y="2878330"/>
              <a:ext cx="1905000" cy="3973800"/>
            </a:xfrm>
            <a:prstGeom prst="rect">
              <a:avLst/>
            </a:prstGeom>
            <a:noFill/>
            <a:ln>
              <a:noFill/>
            </a:ln>
          </p:spPr>
          <p:txBody>
            <a:bodyPr anchorCtr="0" anchor="t" bIns="180725" lIns="180725" spcFirstLastPara="1" rIns="180725" wrap="square" tIns="180725">
              <a:noAutofit/>
            </a:bodyPr>
            <a:lstStyle/>
            <a:p>
              <a:pPr indent="-276606" lvl="1" marL="276606" marR="0" rtl="0" algn="l">
                <a:lnSpc>
                  <a:spcPct val="90000"/>
                </a:lnSpc>
                <a:spcBef>
                  <a:spcPts val="0"/>
                </a:spcBef>
                <a:spcAft>
                  <a:spcPts val="0"/>
                </a:spcAft>
                <a:buClr>
                  <a:srgbClr val="000000"/>
                </a:buClr>
                <a:buSzPts val="2541"/>
                <a:buFont typeface="Arial"/>
                <a:buChar char="•"/>
              </a:pPr>
              <a:r>
                <a:rPr b="0" i="0" lang="en-US" sz="2541" u="none" cap="none" strike="noStrike">
                  <a:solidFill>
                    <a:schemeClr val="dk1"/>
                  </a:solidFill>
                  <a:latin typeface="Bricolage Grotesque"/>
                  <a:ea typeface="Bricolage Grotesque"/>
                  <a:cs typeface="Bricolage Grotesque"/>
                  <a:sym typeface="Bricolage Grotesque"/>
                </a:rPr>
                <a:t>Rintracciare le affermazioni — Effettuare una ricerca inversa delle citazioni o delle immagini chiave.</a:t>
              </a:r>
              <a:endParaRPr b="0" i="0" sz="2541" u="none" cap="none" strike="noStrike">
                <a:solidFill>
                  <a:schemeClr val="dk1"/>
                </a:solidFill>
                <a:latin typeface="Arial"/>
                <a:ea typeface="Arial"/>
                <a:cs typeface="Arial"/>
                <a:sym typeface="Arial"/>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2" name="Shape 672"/>
        <p:cNvGrpSpPr/>
        <p:nvPr/>
      </p:nvGrpSpPr>
      <p:grpSpPr>
        <a:xfrm>
          <a:off x="0" y="0"/>
          <a:ext cx="0" cy="0"/>
          <a:chOff x="0" y="0"/>
          <a:chExt cx="0" cy="0"/>
        </a:xfrm>
      </p:grpSpPr>
      <p:sp>
        <p:nvSpPr>
          <p:cNvPr id="673" name="Google Shape;673;p5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Cosa hai scoperto?</a:t>
            </a:r>
            <a:endParaRPr/>
          </a:p>
        </p:txBody>
      </p:sp>
      <p:sp>
        <p:nvSpPr>
          <p:cNvPr id="674" name="Google Shape;674;p52"/>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Nel forum pubblica le tue risposte a queste domande e rifletti sui post degli altri:</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514350" lvl="0" marL="539750" rtl="0" algn="l">
              <a:lnSpc>
                <a:spcPct val="15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Quale fase del metodo SIFT è stata più difficile da applicare?</a:t>
            </a:r>
            <a:endParaRPr/>
          </a:p>
          <a:p>
            <a:pPr indent="-514350" lvl="0" marL="539750" rtl="0" algn="l">
              <a:lnSpc>
                <a:spcPct val="15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Hai mai condiviso qualcosa sui social media prima di verificarne l'accuratezza? Cosa è successo?</a:t>
            </a:r>
            <a:endParaRPr/>
          </a:p>
          <a:p>
            <a:pPr indent="-514350" lvl="0" marL="539750" rtl="0" algn="l">
              <a:lnSpc>
                <a:spcPct val="15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Quali sono le tue strategie o strumenti preferiti per identificare le informazioni errate?</a:t>
            </a:r>
            <a:endParaRPr/>
          </a:p>
          <a:p>
            <a:pPr indent="-514350" lvl="0" marL="539750" rtl="0" algn="l">
              <a:lnSpc>
                <a:spcPct val="15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Quali consigli daresti agli altri per verificare i contenuti?</a:t>
            </a:r>
            <a:endParaRPr/>
          </a:p>
        </p:txBody>
      </p:sp>
      <p:sp>
        <p:nvSpPr>
          <p:cNvPr id="675" name="Google Shape;675;p5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76" name="Google Shape;676;p52"/>
          <p:cNvGrpSpPr/>
          <p:nvPr/>
        </p:nvGrpSpPr>
        <p:grpSpPr>
          <a:xfrm>
            <a:off x="790770" y="-112458"/>
            <a:ext cx="1427175" cy="786776"/>
            <a:chOff x="0" y="-38100"/>
            <a:chExt cx="373234" cy="205757"/>
          </a:xfrm>
        </p:grpSpPr>
        <p:sp>
          <p:nvSpPr>
            <p:cNvPr id="677" name="Google Shape;677;p5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8" name="Google Shape;678;p5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79" name="Google Shape;679;p52"/>
          <p:cNvGrpSpPr/>
          <p:nvPr/>
        </p:nvGrpSpPr>
        <p:grpSpPr>
          <a:xfrm>
            <a:off x="0" y="-112458"/>
            <a:ext cx="315272" cy="786776"/>
            <a:chOff x="0" y="-38100"/>
            <a:chExt cx="82450" cy="205757"/>
          </a:xfrm>
        </p:grpSpPr>
        <p:sp>
          <p:nvSpPr>
            <p:cNvPr id="680" name="Google Shape;680;p5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1" name="Google Shape;681;p5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82" name="Google Shape;682;p52"/>
          <p:cNvGrpSpPr/>
          <p:nvPr/>
        </p:nvGrpSpPr>
        <p:grpSpPr>
          <a:xfrm>
            <a:off x="0" y="1116904"/>
            <a:ext cx="503883" cy="1931922"/>
            <a:chOff x="0" y="-38100"/>
            <a:chExt cx="131775" cy="505235"/>
          </a:xfrm>
        </p:grpSpPr>
        <p:sp>
          <p:nvSpPr>
            <p:cNvPr id="683" name="Google Shape;683;p5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4" name="Google Shape;684;p5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8" name="Shape 688"/>
        <p:cNvGrpSpPr/>
        <p:nvPr/>
      </p:nvGrpSpPr>
      <p:grpSpPr>
        <a:xfrm>
          <a:off x="0" y="0"/>
          <a:ext cx="0" cy="0"/>
          <a:chOff x="0" y="0"/>
          <a:chExt cx="0" cy="0"/>
        </a:xfrm>
      </p:grpSpPr>
      <p:sp>
        <p:nvSpPr>
          <p:cNvPr id="689" name="Google Shape;689;p53"/>
          <p:cNvSpPr txBox="1"/>
          <p:nvPr>
            <p:ph type="ctrTitle"/>
          </p:nvPr>
        </p:nvSpPr>
        <p:spPr>
          <a:xfrm>
            <a:off x="3817428" y="356216"/>
            <a:ext cx="13624409" cy="1470025"/>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1800"/>
              <a:buNone/>
            </a:pPr>
            <a:r>
              <a:rPr b="1" lang="en-US">
                <a:solidFill>
                  <a:schemeClr val="dk1"/>
                </a:solidFill>
                <a:latin typeface="Bricolage Grotesque"/>
                <a:ea typeface="Bricolage Grotesque"/>
                <a:cs typeface="Bricolage Grotesque"/>
                <a:sym typeface="Bricolage Grotesque"/>
              </a:rPr>
              <a:t>Il SIFT è fondamentale per il pensiero critico</a:t>
            </a:r>
            <a:endParaRPr/>
          </a:p>
        </p:txBody>
      </p:sp>
      <p:sp>
        <p:nvSpPr>
          <p:cNvPr id="690" name="Google Shape;690;p53"/>
          <p:cNvSpPr txBox="1"/>
          <p:nvPr>
            <p:ph idx="1" type="subTitle"/>
          </p:nvPr>
        </p:nvSpPr>
        <p:spPr>
          <a:xfrm>
            <a:off x="1013345" y="2589663"/>
            <a:ext cx="16428493" cy="7059304"/>
          </a:xfrm>
          <a:prstGeom prst="rect">
            <a:avLst/>
          </a:prstGeom>
          <a:noFill/>
          <a:ln cap="flat" cmpd="sng" w="9525">
            <a:solidFill>
              <a:schemeClr val="dk2"/>
            </a:solidFill>
            <a:prstDash val="solid"/>
            <a:round/>
            <a:headEnd len="sm" w="sm" type="none"/>
            <a:tailEnd len="sm" w="sm" type="none"/>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514350" lvl="0" marL="539750" rtl="0" algn="l">
              <a:lnSpc>
                <a:spcPct val="2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Fermati sempre e valuta i contenuti prima di agire.</a:t>
            </a:r>
            <a:endParaRPr/>
          </a:p>
          <a:p>
            <a:pPr indent="-514350" lvl="0" marL="539750" rtl="0" algn="l">
              <a:lnSpc>
                <a:spcPct val="2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Verifica le fonti utilizzando strumenti affidabili.</a:t>
            </a:r>
            <a:endParaRPr/>
          </a:p>
          <a:p>
            <a:pPr indent="-514350" lvl="0" marL="539750" rtl="0" algn="l">
              <a:lnSpc>
                <a:spcPct val="2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Comprendete il contesto originale alla base delle affermazioni o delle immagini.</a:t>
            </a:r>
            <a:endParaRPr/>
          </a:p>
          <a:p>
            <a:pPr indent="-514350" lvl="0" marL="539750" rtl="0" algn="l">
              <a:lnSpc>
                <a:spcPct val="20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Diffondete la consapevolezza sull'identificazione delle informazioni errate nelle vostre reti.</a:t>
            </a:r>
            <a:endParaRPr>
              <a:solidFill>
                <a:schemeClr val="dk1"/>
              </a:solidFill>
            </a:endParaRPr>
          </a:p>
        </p:txBody>
      </p:sp>
      <p:sp>
        <p:nvSpPr>
          <p:cNvPr id="691" name="Google Shape;691;p5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692" name="Google Shape;692;p53"/>
          <p:cNvGrpSpPr/>
          <p:nvPr/>
        </p:nvGrpSpPr>
        <p:grpSpPr>
          <a:xfrm>
            <a:off x="790770" y="-112458"/>
            <a:ext cx="1427175" cy="786776"/>
            <a:chOff x="0" y="-38100"/>
            <a:chExt cx="373234" cy="205757"/>
          </a:xfrm>
        </p:grpSpPr>
        <p:sp>
          <p:nvSpPr>
            <p:cNvPr id="693" name="Google Shape;693;p5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4" name="Google Shape;694;p5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95" name="Google Shape;695;p53"/>
          <p:cNvGrpSpPr/>
          <p:nvPr/>
        </p:nvGrpSpPr>
        <p:grpSpPr>
          <a:xfrm>
            <a:off x="0" y="-112458"/>
            <a:ext cx="315272" cy="786776"/>
            <a:chOff x="0" y="-38100"/>
            <a:chExt cx="82450" cy="205757"/>
          </a:xfrm>
        </p:grpSpPr>
        <p:sp>
          <p:nvSpPr>
            <p:cNvPr id="696" name="Google Shape;696;p5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7" name="Google Shape;697;p5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698" name="Google Shape;698;p53"/>
          <p:cNvGrpSpPr/>
          <p:nvPr/>
        </p:nvGrpSpPr>
        <p:grpSpPr>
          <a:xfrm>
            <a:off x="0" y="1116904"/>
            <a:ext cx="503883" cy="1931922"/>
            <a:chOff x="0" y="-38100"/>
            <a:chExt cx="131775" cy="505235"/>
          </a:xfrm>
        </p:grpSpPr>
        <p:sp>
          <p:nvSpPr>
            <p:cNvPr id="699" name="Google Shape;699;p5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00" name="Google Shape;700;p5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4" name="Shape 704"/>
        <p:cNvGrpSpPr/>
        <p:nvPr/>
      </p:nvGrpSpPr>
      <p:grpSpPr>
        <a:xfrm>
          <a:off x="0" y="0"/>
          <a:ext cx="0" cy="0"/>
          <a:chOff x="0" y="0"/>
          <a:chExt cx="0" cy="0"/>
        </a:xfrm>
      </p:grpSpPr>
      <p:sp>
        <p:nvSpPr>
          <p:cNvPr id="705" name="Google Shape;705;p5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Introduzione ai contenuti generati dall'intelligenza artificiale </a:t>
            </a:r>
            <a:endParaRPr b="1"/>
          </a:p>
        </p:txBody>
      </p:sp>
      <p:sp>
        <p:nvSpPr>
          <p:cNvPr id="706" name="Google Shape;706;p5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07" name="Google Shape;707;p54"/>
          <p:cNvGrpSpPr/>
          <p:nvPr/>
        </p:nvGrpSpPr>
        <p:grpSpPr>
          <a:xfrm>
            <a:off x="790770" y="-112458"/>
            <a:ext cx="1427175" cy="786776"/>
            <a:chOff x="0" y="-38100"/>
            <a:chExt cx="373234" cy="205757"/>
          </a:xfrm>
        </p:grpSpPr>
        <p:sp>
          <p:nvSpPr>
            <p:cNvPr id="708" name="Google Shape;708;p5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09" name="Google Shape;709;p5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10" name="Google Shape;710;p54"/>
          <p:cNvGrpSpPr/>
          <p:nvPr/>
        </p:nvGrpSpPr>
        <p:grpSpPr>
          <a:xfrm>
            <a:off x="0" y="-112458"/>
            <a:ext cx="315272" cy="786776"/>
            <a:chOff x="0" y="-38100"/>
            <a:chExt cx="82450" cy="205757"/>
          </a:xfrm>
        </p:grpSpPr>
        <p:sp>
          <p:nvSpPr>
            <p:cNvPr id="711" name="Google Shape;711;p5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12" name="Google Shape;712;p5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13" name="Google Shape;713;p54"/>
          <p:cNvGrpSpPr/>
          <p:nvPr/>
        </p:nvGrpSpPr>
        <p:grpSpPr>
          <a:xfrm>
            <a:off x="0" y="1116904"/>
            <a:ext cx="503883" cy="1931922"/>
            <a:chOff x="0" y="-38100"/>
            <a:chExt cx="131775" cy="505235"/>
          </a:xfrm>
        </p:grpSpPr>
        <p:sp>
          <p:nvSpPr>
            <p:cNvPr id="714" name="Google Shape;714;p5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15" name="Google Shape;715;p5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716" name="Google Shape;716;p54"/>
          <p:cNvSpPr txBox="1"/>
          <p:nvPr/>
        </p:nvSpPr>
        <p:spPr>
          <a:xfrm>
            <a:off x="920853" y="2447312"/>
            <a:ext cx="16520984" cy="7617941"/>
          </a:xfrm>
          <a:prstGeom prst="rect">
            <a:avLst/>
          </a:prstGeom>
          <a:noFill/>
          <a:ln>
            <a:noFill/>
          </a:ln>
        </p:spPr>
        <p:txBody>
          <a:bodyPr anchorCtr="0" anchor="t" bIns="45700" lIns="91425" spcFirstLastPara="1" rIns="91425" wrap="square" tIns="45700">
            <a:normAutofit/>
          </a:bodyPr>
          <a:lstStyle/>
          <a:p>
            <a:pPr indent="-431800" lvl="0" marL="457200" marR="0" rtl="0" algn="l">
              <a:lnSpc>
                <a:spcPct val="100000"/>
              </a:lnSpc>
              <a:spcBef>
                <a:spcPts val="640"/>
              </a:spcBef>
              <a:spcAft>
                <a:spcPts val="0"/>
              </a:spcAft>
              <a:buClr>
                <a:srgbClr val="888888"/>
              </a:buClr>
              <a:buSzPts val="3200"/>
              <a:buFont typeface="Arial"/>
              <a:buNone/>
            </a:pPr>
            <a:r>
              <a:rPr b="0" i="0" lang="en-US" sz="4000" u="none" cap="none" strike="noStrike">
                <a:solidFill>
                  <a:schemeClr val="dk1"/>
                </a:solidFill>
                <a:latin typeface="Calibri"/>
                <a:ea typeface="Calibri"/>
                <a:cs typeface="Calibri"/>
                <a:sym typeface="Calibri"/>
              </a:rPr>
              <a:t>I contenuti generati dall'intelligenza artificiale sono testi, immagini, video o audio creati utilizzando algoritmi di intelligenza artificiale.</a:t>
            </a:r>
            <a:endParaRPr b="0" i="0" sz="1400" u="none" cap="none" strike="noStrike">
              <a:solidFill>
                <a:srgbClr val="000000"/>
              </a:solidFill>
              <a:latin typeface="Arial"/>
              <a:ea typeface="Arial"/>
              <a:cs typeface="Arial"/>
              <a:sym typeface="Arial"/>
            </a:endParaRPr>
          </a:p>
          <a:p>
            <a:pPr indent="-431800" lvl="0" marL="457200" marR="0" rtl="0" algn="l">
              <a:lnSpc>
                <a:spcPct val="100000"/>
              </a:lnSpc>
              <a:spcBef>
                <a:spcPts val="640"/>
              </a:spcBef>
              <a:spcAft>
                <a:spcPts val="0"/>
              </a:spcAft>
              <a:buClr>
                <a:srgbClr val="888888"/>
              </a:buClr>
              <a:buSzPts val="3200"/>
              <a:buFont typeface="Arial"/>
              <a:buNone/>
            </a:pPr>
            <a:r>
              <a:t/>
            </a:r>
            <a:endParaRPr b="0" i="0" sz="4000" u="none" cap="none" strike="noStrike">
              <a:solidFill>
                <a:schemeClr val="dk1"/>
              </a:solidFill>
              <a:latin typeface="Calibri"/>
              <a:ea typeface="Calibri"/>
              <a:cs typeface="Calibri"/>
              <a:sym typeface="Calibri"/>
            </a:endParaRPr>
          </a:p>
          <a:p>
            <a:pPr indent="-431800" lvl="0" marL="457200" marR="0" rtl="0" algn="l">
              <a:lnSpc>
                <a:spcPct val="100000"/>
              </a:lnSpc>
              <a:spcBef>
                <a:spcPts val="640"/>
              </a:spcBef>
              <a:spcAft>
                <a:spcPts val="0"/>
              </a:spcAft>
              <a:buClr>
                <a:srgbClr val="888888"/>
              </a:buClr>
              <a:buSzPts val="3200"/>
              <a:buFont typeface="Arial"/>
              <a:buNone/>
            </a:pPr>
            <a:r>
              <a:rPr b="0" i="0" lang="en-US" sz="4000" u="none" cap="none" strike="noStrike">
                <a:solidFill>
                  <a:schemeClr val="dk1"/>
                </a:solidFill>
                <a:latin typeface="Calibri"/>
                <a:ea typeface="Calibri"/>
                <a:cs typeface="Calibri"/>
                <a:sym typeface="Calibri"/>
              </a:rPr>
              <a:t>Esempi includono:</a:t>
            </a:r>
            <a:endParaRPr b="0" i="0" sz="1400" u="none" cap="none" strike="noStrike">
              <a:solidFill>
                <a:srgbClr val="000000"/>
              </a:solidFill>
              <a:latin typeface="Arial"/>
              <a:ea typeface="Arial"/>
              <a:cs typeface="Arial"/>
              <a:sym typeface="Arial"/>
            </a:endParaRPr>
          </a:p>
          <a:p>
            <a:pPr indent="-431800" lvl="0" marL="457200" marR="0" rtl="0" algn="l">
              <a:lnSpc>
                <a:spcPct val="100000"/>
              </a:lnSpc>
              <a:spcBef>
                <a:spcPts val="640"/>
              </a:spcBef>
              <a:spcAft>
                <a:spcPts val="0"/>
              </a:spcAft>
              <a:buClr>
                <a:srgbClr val="888888"/>
              </a:buClr>
              <a:buSzPts val="3200"/>
              <a:buFont typeface="Arial"/>
              <a:buNone/>
            </a:pPr>
            <a:r>
              <a:rPr b="0" i="0" lang="en-US" sz="4000" u="none" cap="none" strike="noStrike">
                <a:solidFill>
                  <a:schemeClr val="dk1"/>
                </a:solidFill>
                <a:latin typeface="Calibri"/>
                <a:ea typeface="Calibri"/>
                <a:cs typeface="Calibri"/>
                <a:sym typeface="Calibri"/>
              </a:rPr>
              <a:t>• Testo: chatbot, articoli di notizie automatizzati</a:t>
            </a:r>
            <a:endParaRPr b="0" i="0" sz="1400" u="none" cap="none" strike="noStrike">
              <a:solidFill>
                <a:srgbClr val="000000"/>
              </a:solidFill>
              <a:latin typeface="Arial"/>
              <a:ea typeface="Arial"/>
              <a:cs typeface="Arial"/>
              <a:sym typeface="Arial"/>
            </a:endParaRPr>
          </a:p>
          <a:p>
            <a:pPr indent="-431800" lvl="0" marL="457200" marR="0" rtl="0" algn="l">
              <a:lnSpc>
                <a:spcPct val="100000"/>
              </a:lnSpc>
              <a:spcBef>
                <a:spcPts val="640"/>
              </a:spcBef>
              <a:spcAft>
                <a:spcPts val="0"/>
              </a:spcAft>
              <a:buClr>
                <a:srgbClr val="888888"/>
              </a:buClr>
              <a:buSzPts val="3200"/>
              <a:buFont typeface="Arial"/>
              <a:buNone/>
            </a:pPr>
            <a:r>
              <a:rPr b="0" i="0" lang="en-US" sz="4000" u="none" cap="none" strike="noStrike">
                <a:solidFill>
                  <a:schemeClr val="dk1"/>
                </a:solidFill>
                <a:latin typeface="Calibri"/>
                <a:ea typeface="Calibri"/>
                <a:cs typeface="Calibri"/>
                <a:sym typeface="Calibri"/>
              </a:rPr>
              <a:t>• Immagini: arte generata dall'intelligenza artificiale, deepfake</a:t>
            </a:r>
            <a:endParaRPr b="0" i="0" sz="4000" u="none" cap="none" strike="noStrike">
              <a:solidFill>
                <a:schemeClr val="dk1"/>
              </a:solidFill>
              <a:latin typeface="Calibri"/>
              <a:ea typeface="Calibri"/>
              <a:cs typeface="Calibri"/>
              <a:sym typeface="Calibri"/>
            </a:endParaRPr>
          </a:p>
          <a:p>
            <a:pPr indent="-431800" lvl="0" marL="457200" marR="0" rtl="0" algn="l">
              <a:lnSpc>
                <a:spcPct val="100000"/>
              </a:lnSpc>
              <a:spcBef>
                <a:spcPts val="640"/>
              </a:spcBef>
              <a:spcAft>
                <a:spcPts val="0"/>
              </a:spcAft>
              <a:buClr>
                <a:srgbClr val="888888"/>
              </a:buClr>
              <a:buSzPts val="3200"/>
              <a:buFont typeface="Arial"/>
              <a:buNone/>
            </a:pPr>
            <a:r>
              <a:rPr b="0" i="0" lang="en-US" sz="4000" u="none" cap="none" strike="noStrike">
                <a:solidFill>
                  <a:schemeClr val="dk1"/>
                </a:solidFill>
                <a:latin typeface="Calibri"/>
                <a:ea typeface="Calibri"/>
                <a:cs typeface="Calibri"/>
                <a:sym typeface="Calibri"/>
              </a:rPr>
              <a:t>• Video: media sintetici, clip con scambio di volti</a:t>
            </a:r>
            <a:endParaRPr b="0" i="0" sz="1400" u="none" cap="none" strike="noStrike">
              <a:solidFill>
                <a:srgbClr val="000000"/>
              </a:solidFill>
              <a:latin typeface="Arial"/>
              <a:ea typeface="Arial"/>
              <a:cs typeface="Arial"/>
              <a:sym typeface="Arial"/>
            </a:endParaRPr>
          </a:p>
          <a:p>
            <a:pPr indent="-431800" lvl="0" marL="457200" marR="0" rtl="0" algn="l">
              <a:lnSpc>
                <a:spcPct val="100000"/>
              </a:lnSpc>
              <a:spcBef>
                <a:spcPts val="640"/>
              </a:spcBef>
              <a:spcAft>
                <a:spcPts val="0"/>
              </a:spcAft>
              <a:buClr>
                <a:srgbClr val="888888"/>
              </a:buClr>
              <a:buSzPts val="3200"/>
              <a:buFont typeface="Arial"/>
              <a:buNone/>
            </a:pPr>
            <a:r>
              <a:rPr b="0" i="0" lang="en-US" sz="4000" u="none" cap="none" strike="noStrike">
                <a:solidFill>
                  <a:schemeClr val="dk1"/>
                </a:solidFill>
                <a:latin typeface="Calibri"/>
                <a:ea typeface="Calibri"/>
                <a:cs typeface="Calibri"/>
                <a:sym typeface="Calibri"/>
              </a:rPr>
              <a:t>• Audio: clonazione vocale, composizione musicale basata sull'intelligenza artificiale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55"/>
          <p:cNvSpPr txBox="1"/>
          <p:nvPr>
            <p:ph idx="4294967295" type="title"/>
          </p:nvPr>
        </p:nvSpPr>
        <p:spPr>
          <a:xfrm>
            <a:off x="0" y="482600"/>
            <a:ext cx="7065963" cy="857250"/>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4889"/>
              <a:buNone/>
            </a:pPr>
            <a:r>
              <a:rPr b="1" lang="en-US">
                <a:latin typeface="Bricolage Grotesque"/>
                <a:ea typeface="Bricolage Grotesque"/>
                <a:cs typeface="Bricolage Grotesque"/>
                <a:sym typeface="Bricolage Grotesque"/>
              </a:rPr>
              <a:t>Come si diffondono le fake news</a:t>
            </a:r>
            <a:br>
              <a:rPr b="1" lang="en-US">
                <a:latin typeface="Bricolage Grotesque"/>
                <a:ea typeface="Bricolage Grotesque"/>
                <a:cs typeface="Bricolage Grotesque"/>
                <a:sym typeface="Bricolage Grotesque"/>
              </a:rPr>
            </a:br>
            <a:endParaRPr b="1">
              <a:latin typeface="Bricolage Grotesque"/>
              <a:ea typeface="Bricolage Grotesque"/>
              <a:cs typeface="Bricolage Grotesque"/>
              <a:sym typeface="Bricolage Grotesque"/>
            </a:endParaRPr>
          </a:p>
        </p:txBody>
      </p:sp>
      <p:pic>
        <p:nvPicPr>
          <p:cNvPr descr="preencoded.png" id="722" name="Google Shape;722;p55"/>
          <p:cNvPicPr preferRelativeResize="0"/>
          <p:nvPr/>
        </p:nvPicPr>
        <p:blipFill rotWithShape="1">
          <a:blip r:embed="rId3">
            <a:alphaModFix/>
          </a:blip>
          <a:srcRect b="0" l="0" r="0" t="0"/>
          <a:stretch/>
        </p:blipFill>
        <p:spPr>
          <a:xfrm>
            <a:off x="531" y="1553662"/>
            <a:ext cx="5666947" cy="8500420"/>
          </a:xfrm>
          <a:prstGeom prst="rect">
            <a:avLst/>
          </a:prstGeom>
          <a:noFill/>
          <a:ln>
            <a:noFill/>
          </a:ln>
        </p:spPr>
      </p:pic>
      <p:pic>
        <p:nvPicPr>
          <p:cNvPr descr="preencoded.png" id="723" name="Google Shape;723;p55"/>
          <p:cNvPicPr preferRelativeResize="0"/>
          <p:nvPr/>
        </p:nvPicPr>
        <p:blipFill rotWithShape="1">
          <a:blip r:embed="rId4">
            <a:alphaModFix/>
          </a:blip>
          <a:srcRect b="0" l="0" r="0" t="0"/>
          <a:stretch/>
        </p:blipFill>
        <p:spPr>
          <a:xfrm>
            <a:off x="7627973" y="1684584"/>
            <a:ext cx="1022202" cy="1627785"/>
          </a:xfrm>
          <a:prstGeom prst="rect">
            <a:avLst/>
          </a:prstGeom>
          <a:noFill/>
          <a:ln>
            <a:noFill/>
          </a:ln>
        </p:spPr>
      </p:pic>
      <p:sp>
        <p:nvSpPr>
          <p:cNvPr id="724" name="Google Shape;724;p55"/>
          <p:cNvSpPr/>
          <p:nvPr/>
        </p:nvSpPr>
        <p:spPr>
          <a:xfrm>
            <a:off x="9478446" y="1605702"/>
            <a:ext cx="2555446" cy="15529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Creazione</a:t>
            </a:r>
            <a:endParaRPr b="0" i="0" sz="3200" u="none" cap="none" strike="noStrike">
              <a:solidFill>
                <a:srgbClr val="311211"/>
              </a:solidFill>
              <a:latin typeface="Calibri"/>
              <a:ea typeface="Calibri"/>
              <a:cs typeface="Calibri"/>
              <a:sym typeface="Calibri"/>
            </a:endParaRPr>
          </a:p>
        </p:txBody>
      </p:sp>
      <p:sp>
        <p:nvSpPr>
          <p:cNvPr id="725" name="Google Shape;725;p55"/>
          <p:cNvSpPr/>
          <p:nvPr/>
        </p:nvSpPr>
        <p:spPr>
          <a:xfrm>
            <a:off x="9527862" y="2096731"/>
            <a:ext cx="8099794" cy="55798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Qualcuno crea contenuti falsi. Sono progettati per suscitare reazioni emotive.</a:t>
            </a:r>
            <a:endParaRPr b="0" i="0" sz="3200" u="none" cap="none" strike="noStrike">
              <a:solidFill>
                <a:srgbClr val="311211"/>
              </a:solidFill>
              <a:latin typeface="Calibri"/>
              <a:ea typeface="Calibri"/>
              <a:cs typeface="Calibri"/>
              <a:sym typeface="Calibri"/>
            </a:endParaRPr>
          </a:p>
        </p:txBody>
      </p:sp>
      <p:pic>
        <p:nvPicPr>
          <p:cNvPr descr="preencoded.png" id="726" name="Google Shape;726;p55"/>
          <p:cNvPicPr preferRelativeResize="0"/>
          <p:nvPr/>
        </p:nvPicPr>
        <p:blipFill rotWithShape="1">
          <a:blip r:embed="rId5">
            <a:alphaModFix/>
          </a:blip>
          <a:srcRect b="0" l="0" r="0" t="0"/>
          <a:stretch/>
        </p:blipFill>
        <p:spPr>
          <a:xfrm>
            <a:off x="7627973" y="3814158"/>
            <a:ext cx="1022202" cy="1504919"/>
          </a:xfrm>
          <a:prstGeom prst="rect">
            <a:avLst/>
          </a:prstGeom>
          <a:noFill/>
          <a:ln>
            <a:noFill/>
          </a:ln>
        </p:spPr>
      </p:pic>
      <p:sp>
        <p:nvSpPr>
          <p:cNvPr id="727" name="Google Shape;727;p55"/>
          <p:cNvSpPr/>
          <p:nvPr/>
        </p:nvSpPr>
        <p:spPr>
          <a:xfrm>
            <a:off x="9527862" y="3617091"/>
            <a:ext cx="2555446" cy="15529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Amplificazione</a:t>
            </a:r>
            <a:endParaRPr b="0" i="0" sz="3200" u="none" cap="none" strike="noStrike">
              <a:solidFill>
                <a:srgbClr val="311211"/>
              </a:solidFill>
              <a:latin typeface="Calibri"/>
              <a:ea typeface="Calibri"/>
              <a:cs typeface="Calibri"/>
              <a:sym typeface="Calibri"/>
            </a:endParaRPr>
          </a:p>
        </p:txBody>
      </p:sp>
      <p:sp>
        <p:nvSpPr>
          <p:cNvPr id="728" name="Google Shape;728;p55"/>
          <p:cNvSpPr/>
          <p:nvPr/>
        </p:nvSpPr>
        <p:spPr>
          <a:xfrm>
            <a:off x="9527862" y="4141715"/>
            <a:ext cx="7617612" cy="61775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Gli algoritmi amplificano i contenuti coinvolgenti. Le camere dell'eco rafforzano le convinzioni esistenti.</a:t>
            </a:r>
            <a:endParaRPr b="0" i="0" sz="3200" u="none" cap="none" strike="noStrike">
              <a:solidFill>
                <a:srgbClr val="311211"/>
              </a:solidFill>
              <a:latin typeface="Calibri"/>
              <a:ea typeface="Calibri"/>
              <a:cs typeface="Calibri"/>
              <a:sym typeface="Calibri"/>
            </a:endParaRPr>
          </a:p>
        </p:txBody>
      </p:sp>
      <p:pic>
        <p:nvPicPr>
          <p:cNvPr descr="preencoded.png" id="729" name="Google Shape;729;p55"/>
          <p:cNvPicPr preferRelativeResize="0"/>
          <p:nvPr/>
        </p:nvPicPr>
        <p:blipFill rotWithShape="1">
          <a:blip r:embed="rId6">
            <a:alphaModFix/>
          </a:blip>
          <a:srcRect b="0" l="0" r="0" t="0"/>
          <a:stretch/>
        </p:blipFill>
        <p:spPr>
          <a:xfrm>
            <a:off x="7627973" y="5993334"/>
            <a:ext cx="1022202" cy="1504919"/>
          </a:xfrm>
          <a:prstGeom prst="rect">
            <a:avLst/>
          </a:prstGeom>
          <a:noFill/>
          <a:ln>
            <a:noFill/>
          </a:ln>
        </p:spPr>
      </p:pic>
      <p:sp>
        <p:nvSpPr>
          <p:cNvPr id="730" name="Google Shape;730;p55"/>
          <p:cNvSpPr/>
          <p:nvPr/>
        </p:nvSpPr>
        <p:spPr>
          <a:xfrm>
            <a:off x="9650126" y="5798653"/>
            <a:ext cx="2555446" cy="15529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Condivisione rapida</a:t>
            </a:r>
            <a:endParaRPr b="0" i="0" sz="3200" u="none" cap="none" strike="noStrike">
              <a:solidFill>
                <a:srgbClr val="311211"/>
              </a:solidFill>
              <a:latin typeface="Calibri"/>
              <a:ea typeface="Calibri"/>
              <a:cs typeface="Calibri"/>
              <a:sym typeface="Calibri"/>
            </a:endParaRPr>
          </a:p>
        </p:txBody>
      </p:sp>
      <p:sp>
        <p:nvSpPr>
          <p:cNvPr id="731" name="Google Shape;731;p55"/>
          <p:cNvSpPr/>
          <p:nvPr/>
        </p:nvSpPr>
        <p:spPr>
          <a:xfrm>
            <a:off x="9527850" y="6507872"/>
            <a:ext cx="8469900" cy="185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Gli utenti condividono senza verificare. I contenuti raggiungono milioni di persone in poche ore.</a:t>
            </a:r>
            <a:endParaRPr b="0" i="0" sz="3200" u="none" cap="none" strike="noStrike">
              <a:solidFill>
                <a:srgbClr val="311211"/>
              </a:solidFill>
              <a:latin typeface="Calibri"/>
              <a:ea typeface="Calibri"/>
              <a:cs typeface="Calibri"/>
              <a:sym typeface="Calibri"/>
            </a:endParaRPr>
          </a:p>
        </p:txBody>
      </p:sp>
      <p:pic>
        <p:nvPicPr>
          <p:cNvPr descr="preencoded.png" id="732" name="Google Shape;732;p55"/>
          <p:cNvPicPr preferRelativeResize="0"/>
          <p:nvPr/>
        </p:nvPicPr>
        <p:blipFill rotWithShape="1">
          <a:blip r:embed="rId7">
            <a:alphaModFix/>
          </a:blip>
          <a:srcRect b="0" l="0" r="0" t="0"/>
          <a:stretch/>
        </p:blipFill>
        <p:spPr>
          <a:xfrm>
            <a:off x="7627973" y="8172511"/>
            <a:ext cx="1022202" cy="1504919"/>
          </a:xfrm>
          <a:prstGeom prst="rect">
            <a:avLst/>
          </a:prstGeom>
          <a:noFill/>
          <a:ln>
            <a:noFill/>
          </a:ln>
        </p:spPr>
      </p:pic>
      <p:sp>
        <p:nvSpPr>
          <p:cNvPr id="733" name="Google Shape;733;p55"/>
          <p:cNvSpPr/>
          <p:nvPr/>
        </p:nvSpPr>
        <p:spPr>
          <a:xfrm>
            <a:off x="9527850" y="8084570"/>
            <a:ext cx="2555446" cy="155296"/>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Impatto reale</a:t>
            </a:r>
            <a:endParaRPr b="0" i="0" sz="3200" u="none" cap="none" strike="noStrike">
              <a:solidFill>
                <a:srgbClr val="311211"/>
              </a:solidFill>
              <a:latin typeface="Calibri"/>
              <a:ea typeface="Calibri"/>
              <a:cs typeface="Calibri"/>
              <a:sym typeface="Calibri"/>
            </a:endParaRPr>
          </a:p>
        </p:txBody>
      </p:sp>
      <p:sp>
        <p:nvSpPr>
          <p:cNvPr id="734" name="Google Shape;734;p55"/>
          <p:cNvSpPr/>
          <p:nvPr/>
        </p:nvSpPr>
        <p:spPr>
          <a:xfrm>
            <a:off x="9530094" y="8696502"/>
            <a:ext cx="8467694" cy="33506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L'opinione pubblica cambia. La fiducia nelle istituzioni si erode. Le divisioni sociali si ampliano.</a:t>
            </a:r>
            <a:endParaRPr b="0" i="0" sz="3200" u="none" cap="none" strike="noStrike">
              <a:solidFill>
                <a:srgbClr val="311211"/>
              </a:solidFill>
              <a:latin typeface="Calibri"/>
              <a:ea typeface="Calibri"/>
              <a:cs typeface="Calibri"/>
              <a:sym typeface="Calibri"/>
            </a:endParaRPr>
          </a:p>
        </p:txBody>
      </p:sp>
      <p:sp>
        <p:nvSpPr>
          <p:cNvPr id="735" name="Google Shape;735;p55"/>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9" name="Shape 739"/>
        <p:cNvGrpSpPr/>
        <p:nvPr/>
      </p:nvGrpSpPr>
      <p:grpSpPr>
        <a:xfrm>
          <a:off x="0" y="0"/>
          <a:ext cx="0" cy="0"/>
          <a:chOff x="0" y="0"/>
          <a:chExt cx="0" cy="0"/>
        </a:xfrm>
      </p:grpSpPr>
      <p:sp>
        <p:nvSpPr>
          <p:cNvPr id="740" name="Google Shape;740;p56"/>
          <p:cNvSpPr txBox="1"/>
          <p:nvPr>
            <p:ph idx="4294967295" type="title"/>
          </p:nvPr>
        </p:nvSpPr>
        <p:spPr>
          <a:xfrm>
            <a:off x="0" y="214313"/>
            <a:ext cx="6645275" cy="12033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4400"/>
              <a:buNone/>
            </a:pPr>
            <a:r>
              <a:rPr b="1" lang="en-US">
                <a:latin typeface="Bricolage Grotesque"/>
                <a:ea typeface="Bricolage Grotesque"/>
                <a:cs typeface="Bricolage Grotesque"/>
                <a:sym typeface="Bricolage Grotesque"/>
              </a:rPr>
              <a:t>Individuare le fake news</a:t>
            </a:r>
            <a:endParaRPr>
              <a:latin typeface="Bricolage Grotesque"/>
              <a:ea typeface="Bricolage Grotesque"/>
              <a:cs typeface="Bricolage Grotesque"/>
              <a:sym typeface="Bricolage Grotesque"/>
            </a:endParaRPr>
          </a:p>
        </p:txBody>
      </p:sp>
      <p:pic>
        <p:nvPicPr>
          <p:cNvPr descr="preencoded.png" id="741" name="Google Shape;741;p56"/>
          <p:cNvPicPr preferRelativeResize="0"/>
          <p:nvPr/>
        </p:nvPicPr>
        <p:blipFill rotWithShape="1">
          <a:blip r:embed="rId3">
            <a:alphaModFix/>
          </a:blip>
          <a:srcRect b="0" l="0" r="0" t="0"/>
          <a:stretch/>
        </p:blipFill>
        <p:spPr>
          <a:xfrm>
            <a:off x="531" y="1607342"/>
            <a:ext cx="5461688" cy="8192531"/>
          </a:xfrm>
          <a:prstGeom prst="rect">
            <a:avLst/>
          </a:prstGeom>
          <a:noFill/>
          <a:ln>
            <a:noFill/>
          </a:ln>
        </p:spPr>
      </p:pic>
      <p:sp>
        <p:nvSpPr>
          <p:cNvPr id="742" name="Google Shape;742;p56"/>
          <p:cNvSpPr/>
          <p:nvPr/>
        </p:nvSpPr>
        <p:spPr>
          <a:xfrm>
            <a:off x="5927710" y="1807872"/>
            <a:ext cx="641843" cy="541088"/>
          </a:xfrm>
          <a:prstGeom prst="roundRect">
            <a:avLst>
              <a:gd fmla="val 2400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43" name="Google Shape;743;p56"/>
          <p:cNvSpPr/>
          <p:nvPr/>
        </p:nvSpPr>
        <p:spPr>
          <a:xfrm>
            <a:off x="6778016" y="1807463"/>
            <a:ext cx="4605889" cy="483077"/>
          </a:xfrm>
          <a:prstGeom prst="rect">
            <a:avLst/>
          </a:prstGeom>
          <a:noFill/>
          <a:ln>
            <a:noFill/>
          </a:ln>
        </p:spPr>
        <p:txBody>
          <a:bodyPr anchorCtr="0" anchor="t" bIns="0" lIns="0" spcFirstLastPara="1" rIns="0" wrap="square" tIns="0">
            <a:noAutofit/>
          </a:bodyPr>
          <a:lstStyle/>
          <a:p>
            <a:pPr indent="0" lvl="0" marL="0" marR="0" rtl="0" algn="l">
              <a:lnSpc>
                <a:spcPct val="113663"/>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Titoli sensazionali</a:t>
            </a:r>
            <a:endParaRPr b="0" i="0" sz="3200" u="none" cap="none" strike="noStrike">
              <a:solidFill>
                <a:srgbClr val="311211"/>
              </a:solidFill>
              <a:latin typeface="Calibri"/>
              <a:ea typeface="Calibri"/>
              <a:cs typeface="Calibri"/>
              <a:sym typeface="Calibri"/>
            </a:endParaRPr>
          </a:p>
        </p:txBody>
      </p:sp>
      <p:sp>
        <p:nvSpPr>
          <p:cNvPr id="744" name="Google Shape;744;p56"/>
          <p:cNvSpPr/>
          <p:nvPr/>
        </p:nvSpPr>
        <p:spPr>
          <a:xfrm>
            <a:off x="6778016" y="2476034"/>
            <a:ext cx="11083147" cy="989428"/>
          </a:xfrm>
          <a:prstGeom prst="rect">
            <a:avLst/>
          </a:prstGeom>
          <a:noFill/>
          <a:ln>
            <a:noFill/>
          </a:ln>
        </p:spPr>
        <p:txBody>
          <a:bodyPr anchorCtr="0" anchor="t" bIns="0" lIns="0" spcFirstLastPara="1" rIns="0" wrap="square" tIns="0">
            <a:noAutofit/>
          </a:bodyPr>
          <a:lstStyle/>
          <a:p>
            <a:pPr indent="0" lvl="0" marL="0" marR="0" rtl="0" algn="l">
              <a:lnSpc>
                <a:spcPct val="115931"/>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Progettati per suscitare forti emozioni. Spesso utilizzano SOLO MAIUSCOLO o punteggiatura eccessiva!!!</a:t>
            </a:r>
            <a:endParaRPr b="0" i="0" sz="3200" u="none" cap="none" strike="noStrike">
              <a:solidFill>
                <a:srgbClr val="311211"/>
              </a:solidFill>
              <a:latin typeface="Calibri"/>
              <a:ea typeface="Calibri"/>
              <a:cs typeface="Calibri"/>
              <a:sym typeface="Calibri"/>
            </a:endParaRPr>
          </a:p>
        </p:txBody>
      </p:sp>
      <p:sp>
        <p:nvSpPr>
          <p:cNvPr id="745" name="Google Shape;745;p56"/>
          <p:cNvSpPr/>
          <p:nvPr/>
        </p:nvSpPr>
        <p:spPr>
          <a:xfrm>
            <a:off x="5927710" y="4025857"/>
            <a:ext cx="641843" cy="541088"/>
          </a:xfrm>
          <a:prstGeom prst="roundRect">
            <a:avLst>
              <a:gd fmla="val 2400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46" name="Google Shape;746;p56"/>
          <p:cNvSpPr/>
          <p:nvPr/>
        </p:nvSpPr>
        <p:spPr>
          <a:xfrm>
            <a:off x="6778013" y="3967894"/>
            <a:ext cx="6818356" cy="483077"/>
          </a:xfrm>
          <a:prstGeom prst="rect">
            <a:avLst/>
          </a:prstGeom>
          <a:noFill/>
          <a:ln>
            <a:noFill/>
          </a:ln>
        </p:spPr>
        <p:txBody>
          <a:bodyPr anchorCtr="0" anchor="t" bIns="0" lIns="0" spcFirstLastPara="1" rIns="0" wrap="square" tIns="0">
            <a:noAutofit/>
          </a:bodyPr>
          <a:lstStyle/>
          <a:p>
            <a:pPr indent="0" lvl="0" marL="0" marR="0" rtl="0" algn="l">
              <a:lnSpc>
                <a:spcPct val="113663"/>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Fonti mancanti o discutibili</a:t>
            </a:r>
            <a:endParaRPr b="0" i="0" sz="3200" u="none" cap="none" strike="noStrike">
              <a:solidFill>
                <a:srgbClr val="311211"/>
              </a:solidFill>
              <a:latin typeface="Calibri"/>
              <a:ea typeface="Calibri"/>
              <a:cs typeface="Calibri"/>
              <a:sym typeface="Calibri"/>
            </a:endParaRPr>
          </a:p>
        </p:txBody>
      </p:sp>
      <p:sp>
        <p:nvSpPr>
          <p:cNvPr id="747" name="Google Shape;747;p56"/>
          <p:cNvSpPr/>
          <p:nvPr/>
        </p:nvSpPr>
        <p:spPr>
          <a:xfrm>
            <a:off x="6778014" y="4669465"/>
            <a:ext cx="11509454" cy="989428"/>
          </a:xfrm>
          <a:prstGeom prst="rect">
            <a:avLst/>
          </a:prstGeom>
          <a:noFill/>
          <a:ln>
            <a:noFill/>
          </a:ln>
        </p:spPr>
        <p:txBody>
          <a:bodyPr anchorCtr="0" anchor="t" bIns="0" lIns="0" spcFirstLastPara="1" rIns="0" wrap="square" tIns="0">
            <a:noAutofit/>
          </a:bodyPr>
          <a:lstStyle/>
          <a:p>
            <a:pPr indent="0" lvl="0" marL="0" marR="0" rtl="0" algn="l">
              <a:lnSpc>
                <a:spcPct val="115931"/>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Nessuna citazione o riferimento da parte di esperti. Riferimenti a "studi" senza specificarne la natura.</a:t>
            </a:r>
            <a:endParaRPr b="0" i="0" sz="3200" u="none" cap="none" strike="noStrike">
              <a:solidFill>
                <a:srgbClr val="311211"/>
              </a:solidFill>
              <a:latin typeface="Calibri"/>
              <a:ea typeface="Calibri"/>
              <a:cs typeface="Calibri"/>
              <a:sym typeface="Calibri"/>
            </a:endParaRPr>
          </a:p>
        </p:txBody>
      </p:sp>
      <p:sp>
        <p:nvSpPr>
          <p:cNvPr id="748" name="Google Shape;748;p56"/>
          <p:cNvSpPr/>
          <p:nvPr/>
        </p:nvSpPr>
        <p:spPr>
          <a:xfrm>
            <a:off x="5997689" y="6134037"/>
            <a:ext cx="641843" cy="541088"/>
          </a:xfrm>
          <a:prstGeom prst="roundRect">
            <a:avLst>
              <a:gd fmla="val 2400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49" name="Google Shape;749;p56"/>
          <p:cNvSpPr/>
          <p:nvPr/>
        </p:nvSpPr>
        <p:spPr>
          <a:xfrm>
            <a:off x="6778014" y="6077281"/>
            <a:ext cx="4585288" cy="483077"/>
          </a:xfrm>
          <a:prstGeom prst="rect">
            <a:avLst/>
          </a:prstGeom>
          <a:noFill/>
          <a:ln>
            <a:noFill/>
          </a:ln>
        </p:spPr>
        <p:txBody>
          <a:bodyPr anchorCtr="0" anchor="t" bIns="0" lIns="0" spcFirstLastPara="1" rIns="0" wrap="square" tIns="0">
            <a:noAutofit/>
          </a:bodyPr>
          <a:lstStyle/>
          <a:p>
            <a:pPr indent="0" lvl="0" marL="0" marR="0" rtl="0" algn="l">
              <a:lnSpc>
                <a:spcPct val="113663"/>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Linguaggio emotivo</a:t>
            </a:r>
            <a:endParaRPr b="0" i="0" sz="3200" u="none" cap="none" strike="noStrike">
              <a:solidFill>
                <a:srgbClr val="311211"/>
              </a:solidFill>
              <a:latin typeface="Calibri"/>
              <a:ea typeface="Calibri"/>
              <a:cs typeface="Calibri"/>
              <a:sym typeface="Calibri"/>
            </a:endParaRPr>
          </a:p>
        </p:txBody>
      </p:sp>
      <p:sp>
        <p:nvSpPr>
          <p:cNvPr id="750" name="Google Shape;750;p56"/>
          <p:cNvSpPr/>
          <p:nvPr/>
        </p:nvSpPr>
        <p:spPr>
          <a:xfrm>
            <a:off x="6778014" y="6662639"/>
            <a:ext cx="11083147" cy="989428"/>
          </a:xfrm>
          <a:prstGeom prst="rect">
            <a:avLst/>
          </a:prstGeom>
          <a:noFill/>
          <a:ln>
            <a:noFill/>
          </a:ln>
        </p:spPr>
        <p:txBody>
          <a:bodyPr anchorCtr="0" anchor="t" bIns="0" lIns="0" spcFirstLastPara="1" rIns="0" wrap="square" tIns="0">
            <a:noAutofit/>
          </a:bodyPr>
          <a:lstStyle/>
          <a:p>
            <a:pPr indent="0" lvl="0" marL="0" marR="0" rtl="0" algn="l">
              <a:lnSpc>
                <a:spcPct val="115931"/>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Usa termini carichi di significato. Fa appello alla paura, alla rabbia o all'indignazione piuttosto che ai fatti.</a:t>
            </a:r>
            <a:endParaRPr b="0" i="0" sz="3200" u="none" cap="none" strike="noStrike">
              <a:solidFill>
                <a:srgbClr val="311211"/>
              </a:solidFill>
              <a:latin typeface="Calibri"/>
              <a:ea typeface="Calibri"/>
              <a:cs typeface="Calibri"/>
              <a:sym typeface="Calibri"/>
            </a:endParaRPr>
          </a:p>
        </p:txBody>
      </p:sp>
      <p:sp>
        <p:nvSpPr>
          <p:cNvPr id="751" name="Google Shape;751;p56"/>
          <p:cNvSpPr/>
          <p:nvPr/>
        </p:nvSpPr>
        <p:spPr>
          <a:xfrm>
            <a:off x="5927710" y="8044213"/>
            <a:ext cx="641843" cy="541088"/>
          </a:xfrm>
          <a:prstGeom prst="roundRect">
            <a:avLst>
              <a:gd fmla="val 24004"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52" name="Google Shape;752;p56"/>
          <p:cNvSpPr/>
          <p:nvPr/>
        </p:nvSpPr>
        <p:spPr>
          <a:xfrm>
            <a:off x="6826529" y="7958073"/>
            <a:ext cx="5232653" cy="483077"/>
          </a:xfrm>
          <a:prstGeom prst="rect">
            <a:avLst/>
          </a:prstGeom>
          <a:noFill/>
          <a:ln>
            <a:noFill/>
          </a:ln>
        </p:spPr>
        <p:txBody>
          <a:bodyPr anchorCtr="0" anchor="t" bIns="0" lIns="0" spcFirstLastPara="1" rIns="0" wrap="square" tIns="0">
            <a:noAutofit/>
          </a:bodyPr>
          <a:lstStyle/>
          <a:p>
            <a:pPr indent="0" lvl="0" marL="0" marR="0" rtl="0" algn="l">
              <a:lnSpc>
                <a:spcPct val="113663"/>
              </a:lnSpc>
              <a:spcBef>
                <a:spcPts val="0"/>
              </a:spcBef>
              <a:spcAft>
                <a:spcPts val="0"/>
              </a:spcAft>
              <a:buClr>
                <a:srgbClr val="000000"/>
              </a:buClr>
              <a:buSzPts val="3200"/>
              <a:buFont typeface="Arial"/>
              <a:buNone/>
            </a:pPr>
            <a:r>
              <a:rPr b="1" i="0" lang="en-US" sz="3200" u="none" cap="none" strike="noStrike">
                <a:solidFill>
                  <a:srgbClr val="311211"/>
                </a:solidFill>
                <a:latin typeface="Calibri"/>
                <a:ea typeface="Calibri"/>
                <a:cs typeface="Calibri"/>
                <a:sym typeface="Calibri"/>
              </a:rPr>
              <a:t>Presentazione di bassa qualità</a:t>
            </a:r>
            <a:endParaRPr b="0" i="0" sz="3200" u="none" cap="none" strike="noStrike">
              <a:solidFill>
                <a:srgbClr val="311211"/>
              </a:solidFill>
              <a:latin typeface="Calibri"/>
              <a:ea typeface="Calibri"/>
              <a:cs typeface="Calibri"/>
              <a:sym typeface="Calibri"/>
            </a:endParaRPr>
          </a:p>
        </p:txBody>
      </p:sp>
      <p:sp>
        <p:nvSpPr>
          <p:cNvPr id="753" name="Google Shape;753;p56"/>
          <p:cNvSpPr/>
          <p:nvPr/>
        </p:nvSpPr>
        <p:spPr>
          <a:xfrm>
            <a:off x="6778014" y="8576069"/>
            <a:ext cx="11083147" cy="989428"/>
          </a:xfrm>
          <a:prstGeom prst="rect">
            <a:avLst/>
          </a:prstGeom>
          <a:noFill/>
          <a:ln>
            <a:noFill/>
          </a:ln>
        </p:spPr>
        <p:txBody>
          <a:bodyPr anchorCtr="0" anchor="t" bIns="0" lIns="0" spcFirstLastPara="1" rIns="0" wrap="square" tIns="0">
            <a:noAutofit/>
          </a:bodyPr>
          <a:lstStyle/>
          <a:p>
            <a:pPr indent="0" lvl="0" marL="0" marR="0" rtl="0" algn="l">
              <a:lnSpc>
                <a:spcPct val="115931"/>
              </a:lnSpc>
              <a:spcBef>
                <a:spcPts val="0"/>
              </a:spcBef>
              <a:spcAft>
                <a:spcPts val="0"/>
              </a:spcAft>
              <a:buClr>
                <a:srgbClr val="000000"/>
              </a:buClr>
              <a:buSzPts val="3200"/>
              <a:buFont typeface="Arial"/>
              <a:buNone/>
            </a:pPr>
            <a:r>
              <a:rPr b="0" i="0" lang="en-US" sz="3200" u="none" cap="none" strike="noStrike">
                <a:solidFill>
                  <a:srgbClr val="311211"/>
                </a:solidFill>
                <a:latin typeface="Calibri"/>
                <a:ea typeface="Calibri"/>
                <a:cs typeface="Calibri"/>
                <a:sym typeface="Calibri"/>
              </a:rPr>
              <a:t>Grammatica o ortografia scadenti. Design poco professionale. Immagini manipolate.</a:t>
            </a:r>
            <a:endParaRPr b="0" i="0" sz="3200" u="none" cap="none" strike="noStrike">
              <a:solidFill>
                <a:srgbClr val="311211"/>
              </a:solidFill>
              <a:latin typeface="Calibri"/>
              <a:ea typeface="Calibri"/>
              <a:cs typeface="Calibri"/>
              <a:sym typeface="Calibri"/>
            </a:endParaRPr>
          </a:p>
        </p:txBody>
      </p:sp>
      <p:sp>
        <p:nvSpPr>
          <p:cNvPr id="754" name="Google Shape;754;p56"/>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8" name="Shape 758"/>
        <p:cNvGrpSpPr/>
        <p:nvPr/>
      </p:nvGrpSpPr>
      <p:grpSpPr>
        <a:xfrm>
          <a:off x="0" y="0"/>
          <a:ext cx="0" cy="0"/>
          <a:chOff x="0" y="0"/>
          <a:chExt cx="0" cy="0"/>
        </a:xfrm>
      </p:grpSpPr>
      <p:sp>
        <p:nvSpPr>
          <p:cNvPr id="759" name="Google Shape;759;p57"/>
          <p:cNvSpPr txBox="1"/>
          <p:nvPr>
            <p:ph idx="4294967295" type="title"/>
          </p:nvPr>
        </p:nvSpPr>
        <p:spPr>
          <a:xfrm>
            <a:off x="0" y="203200"/>
            <a:ext cx="11652250" cy="855663"/>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SzPts val="4400"/>
              <a:buNone/>
            </a:pPr>
            <a:r>
              <a:rPr b="1" lang="en-US" sz="4000">
                <a:latin typeface="Bricolage Grotesque"/>
                <a:ea typeface="Bricolage Grotesque"/>
                <a:cs typeface="Bricolage Grotesque"/>
                <a:sym typeface="Bricolage Grotesque"/>
              </a:rPr>
              <a:t>Misure pratiche per la verifica individuale dei fatti</a:t>
            </a:r>
            <a:endParaRPr>
              <a:latin typeface="Bricolage Grotesque"/>
              <a:ea typeface="Bricolage Grotesque"/>
              <a:cs typeface="Bricolage Grotesque"/>
              <a:sym typeface="Bricolage Grotesque"/>
            </a:endParaRPr>
          </a:p>
        </p:txBody>
      </p:sp>
      <p:sp>
        <p:nvSpPr>
          <p:cNvPr id="760" name="Google Shape;760;p57"/>
          <p:cNvSpPr/>
          <p:nvPr/>
        </p:nvSpPr>
        <p:spPr>
          <a:xfrm>
            <a:off x="0" y="2956716"/>
            <a:ext cx="4199431" cy="341090"/>
          </a:xfrm>
          <a:prstGeom prst="roundRect">
            <a:avLst>
              <a:gd fmla="val 42003"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61" name="Google Shape;761;p57"/>
          <p:cNvSpPr/>
          <p:nvPr/>
        </p:nvSpPr>
        <p:spPr>
          <a:xfrm>
            <a:off x="142782" y="3411653"/>
            <a:ext cx="4023345" cy="70487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1" i="0" lang="en-US" sz="2700" u="none" cap="none" strike="noStrike">
                <a:solidFill>
                  <a:srgbClr val="000000"/>
                </a:solidFill>
                <a:latin typeface="Calibri"/>
                <a:ea typeface="Calibri"/>
                <a:cs typeface="Calibri"/>
                <a:sym typeface="Calibri"/>
              </a:rPr>
              <a:t>Identificare e verificare il messaggio</a:t>
            </a:r>
            <a:endParaRPr b="0" i="0" sz="2700" u="none" cap="none" strike="noStrike">
              <a:solidFill>
                <a:srgbClr val="000000"/>
              </a:solidFill>
              <a:latin typeface="Calibri"/>
              <a:ea typeface="Calibri"/>
              <a:cs typeface="Calibri"/>
              <a:sym typeface="Calibri"/>
            </a:endParaRPr>
          </a:p>
        </p:txBody>
      </p:sp>
      <p:sp>
        <p:nvSpPr>
          <p:cNvPr id="762" name="Google Shape;762;p57"/>
          <p:cNvSpPr/>
          <p:nvPr/>
        </p:nvSpPr>
        <p:spPr>
          <a:xfrm>
            <a:off x="345756" y="4487304"/>
            <a:ext cx="3770534" cy="4265983"/>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0" i="0" lang="en-US" sz="2700" u="none" cap="none" strike="noStrike">
                <a:solidFill>
                  <a:srgbClr val="000000"/>
                </a:solidFill>
                <a:latin typeface="Calibri"/>
                <a:ea typeface="Calibri"/>
                <a:cs typeface="Calibri"/>
                <a:sym typeface="Calibri"/>
              </a:rPr>
              <a:t>Esamina attentamente il contenuto. Contiene affermazioni straordinarie? Utilizza un linguaggio emotivo volto a provocare reazioni forti? È coerente con ciò che già sai essere vero?</a:t>
            </a:r>
            <a:endParaRPr b="0" i="0" sz="2700" u="none" cap="none" strike="noStrike">
              <a:solidFill>
                <a:srgbClr val="000000"/>
              </a:solidFill>
              <a:latin typeface="Calibri"/>
              <a:ea typeface="Calibri"/>
              <a:cs typeface="Calibri"/>
              <a:sym typeface="Calibri"/>
            </a:endParaRPr>
          </a:p>
        </p:txBody>
      </p:sp>
      <p:sp>
        <p:nvSpPr>
          <p:cNvPr id="763" name="Google Shape;763;p57"/>
          <p:cNvSpPr/>
          <p:nvPr/>
        </p:nvSpPr>
        <p:spPr>
          <a:xfrm>
            <a:off x="4711506" y="2574310"/>
            <a:ext cx="4199610" cy="341090"/>
          </a:xfrm>
          <a:prstGeom prst="roundRect">
            <a:avLst>
              <a:gd fmla="val 42003"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64" name="Google Shape;764;p57"/>
          <p:cNvSpPr/>
          <p:nvPr/>
        </p:nvSpPr>
        <p:spPr>
          <a:xfrm>
            <a:off x="4853226" y="3022116"/>
            <a:ext cx="4023516" cy="532852"/>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1" i="0" lang="en-US" sz="2700" u="none" cap="none" strike="noStrike">
                <a:solidFill>
                  <a:srgbClr val="000000"/>
                </a:solidFill>
                <a:latin typeface="Calibri"/>
                <a:ea typeface="Calibri"/>
                <a:cs typeface="Calibri"/>
                <a:sym typeface="Calibri"/>
              </a:rPr>
              <a:t>Controllare la fonte</a:t>
            </a:r>
            <a:endParaRPr b="0" i="0" sz="2700" u="none" cap="none" strike="noStrike">
              <a:solidFill>
                <a:srgbClr val="000000"/>
              </a:solidFill>
              <a:latin typeface="Calibri"/>
              <a:ea typeface="Calibri"/>
              <a:cs typeface="Calibri"/>
              <a:sym typeface="Calibri"/>
            </a:endParaRPr>
          </a:p>
        </p:txBody>
      </p:sp>
      <p:sp>
        <p:nvSpPr>
          <p:cNvPr id="765" name="Google Shape;765;p57"/>
          <p:cNvSpPr/>
          <p:nvPr/>
        </p:nvSpPr>
        <p:spPr>
          <a:xfrm>
            <a:off x="4853758" y="4164451"/>
            <a:ext cx="4023516" cy="491169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0" i="0" lang="en-US" sz="2700" u="none" cap="none" strike="noStrike">
                <a:solidFill>
                  <a:srgbClr val="000000"/>
                </a:solidFill>
                <a:latin typeface="Calibri"/>
                <a:ea typeface="Calibri"/>
                <a:cs typeface="Calibri"/>
                <a:sym typeface="Calibri"/>
              </a:rPr>
              <a:t>Fai attenzione agli URL strani (come quelli che terminano con .co o .lo). Controlla la sezione "Informazioni" del sito per verificare gli standard editoriali. Diffida dei contenuti sponsorizzati e dei blogger senza competenze specifiche. Considera la reputazione e la storia della fonte.</a:t>
            </a:r>
            <a:endParaRPr b="0" i="0" sz="2700" u="none" cap="none" strike="noStrike">
              <a:solidFill>
                <a:srgbClr val="000000"/>
              </a:solidFill>
              <a:latin typeface="Calibri"/>
              <a:ea typeface="Calibri"/>
              <a:cs typeface="Calibri"/>
              <a:sym typeface="Calibri"/>
            </a:endParaRPr>
          </a:p>
        </p:txBody>
      </p:sp>
      <p:sp>
        <p:nvSpPr>
          <p:cNvPr id="766" name="Google Shape;766;p57"/>
          <p:cNvSpPr/>
          <p:nvPr/>
        </p:nvSpPr>
        <p:spPr>
          <a:xfrm>
            <a:off x="9422662" y="2062585"/>
            <a:ext cx="4199610" cy="341090"/>
          </a:xfrm>
          <a:prstGeom prst="roundRect">
            <a:avLst>
              <a:gd fmla="val 42003"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67" name="Google Shape;767;p57"/>
          <p:cNvSpPr/>
          <p:nvPr/>
        </p:nvSpPr>
        <p:spPr>
          <a:xfrm>
            <a:off x="9558855" y="2571614"/>
            <a:ext cx="4023516" cy="106570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1" i="0" lang="en-US" sz="2700" u="none" cap="none" strike="noStrike">
                <a:solidFill>
                  <a:srgbClr val="000000"/>
                </a:solidFill>
                <a:latin typeface="Calibri"/>
                <a:ea typeface="Calibri"/>
                <a:cs typeface="Calibri"/>
                <a:sym typeface="Calibri"/>
              </a:rPr>
              <a:t>Cerca prove a sostegno</a:t>
            </a:r>
            <a:endParaRPr b="0" i="0" sz="2700" u="none" cap="none" strike="noStrike">
              <a:solidFill>
                <a:srgbClr val="000000"/>
              </a:solidFill>
              <a:latin typeface="Calibri"/>
              <a:ea typeface="Calibri"/>
              <a:cs typeface="Calibri"/>
              <a:sym typeface="Calibri"/>
            </a:endParaRPr>
          </a:p>
        </p:txBody>
      </p:sp>
      <p:sp>
        <p:nvSpPr>
          <p:cNvPr id="768" name="Google Shape;768;p57"/>
          <p:cNvSpPr/>
          <p:nvPr/>
        </p:nvSpPr>
        <p:spPr>
          <a:xfrm>
            <a:off x="9564913" y="4185577"/>
            <a:ext cx="4023516" cy="4365947"/>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0" i="0" lang="en-US" sz="2700" u="none" cap="none" strike="noStrike">
                <a:solidFill>
                  <a:srgbClr val="000000"/>
                </a:solidFill>
                <a:latin typeface="Calibri"/>
                <a:ea typeface="Calibri"/>
                <a:cs typeface="Calibri"/>
                <a:sym typeface="Calibri"/>
              </a:rPr>
              <a:t>Cerca l'argomento per trovare notizie che lo confermino. Verifica se più fonti affidabili riportano le stesse informazioni con fonti diverse.</a:t>
            </a:r>
            <a:endParaRPr b="0" i="0" sz="2700" u="none" cap="none" strike="noStrike">
              <a:solidFill>
                <a:srgbClr val="000000"/>
              </a:solidFill>
              <a:latin typeface="Calibri"/>
              <a:ea typeface="Calibri"/>
              <a:cs typeface="Calibri"/>
              <a:sym typeface="Calibri"/>
            </a:endParaRPr>
          </a:p>
        </p:txBody>
      </p:sp>
      <p:sp>
        <p:nvSpPr>
          <p:cNvPr id="769" name="Google Shape;769;p57"/>
          <p:cNvSpPr/>
          <p:nvPr/>
        </p:nvSpPr>
        <p:spPr>
          <a:xfrm>
            <a:off x="14034133" y="1600508"/>
            <a:ext cx="4199610" cy="341090"/>
          </a:xfrm>
          <a:prstGeom prst="roundRect">
            <a:avLst>
              <a:gd fmla="val 42003" name="adj"/>
            </a:avLst>
          </a:prstGeom>
          <a:solidFill>
            <a:schemeClr val="accent1"/>
          </a:solidFill>
          <a:ln cap="flat" cmpd="sng" w="9525">
            <a:solidFill>
              <a:srgbClr val="8E612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5"/>
              <a:buFont typeface="Arial"/>
              <a:buNone/>
            </a:pPr>
            <a:r>
              <a:t/>
            </a:r>
            <a:endParaRPr b="0" i="0" sz="2105" u="none" cap="none" strike="noStrike">
              <a:solidFill>
                <a:srgbClr val="000000"/>
              </a:solidFill>
              <a:latin typeface="Arial"/>
              <a:ea typeface="Arial"/>
              <a:cs typeface="Arial"/>
              <a:sym typeface="Arial"/>
            </a:endParaRPr>
          </a:p>
        </p:txBody>
      </p:sp>
      <p:sp>
        <p:nvSpPr>
          <p:cNvPr id="770" name="Google Shape;770;p57"/>
          <p:cNvSpPr/>
          <p:nvPr/>
        </p:nvSpPr>
        <p:spPr>
          <a:xfrm>
            <a:off x="14264484" y="2111528"/>
            <a:ext cx="4023516" cy="1065704"/>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1" i="0" lang="en-US" sz="2700" u="none" cap="none" strike="noStrike">
                <a:solidFill>
                  <a:srgbClr val="000000"/>
                </a:solidFill>
                <a:latin typeface="Calibri"/>
                <a:ea typeface="Calibri"/>
                <a:cs typeface="Calibri"/>
                <a:sym typeface="Calibri"/>
              </a:rPr>
              <a:t>Utilizza risorse di verifica dei fatti</a:t>
            </a:r>
            <a:endParaRPr b="0" i="0" sz="2700" u="none" cap="none" strike="noStrike">
              <a:solidFill>
                <a:srgbClr val="000000"/>
              </a:solidFill>
              <a:latin typeface="Calibri"/>
              <a:ea typeface="Calibri"/>
              <a:cs typeface="Calibri"/>
              <a:sym typeface="Calibri"/>
            </a:endParaRPr>
          </a:p>
        </p:txBody>
      </p:sp>
      <p:sp>
        <p:nvSpPr>
          <p:cNvPr id="771" name="Google Shape;771;p57"/>
          <p:cNvSpPr/>
          <p:nvPr/>
        </p:nvSpPr>
        <p:spPr>
          <a:xfrm>
            <a:off x="14133816" y="3674034"/>
            <a:ext cx="4023516" cy="4911691"/>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2700"/>
              <a:buFont typeface="Arial"/>
              <a:buNone/>
            </a:pPr>
            <a:r>
              <a:rPr b="0" i="0" lang="en-US" sz="2700" u="none" cap="none" strike="noStrike">
                <a:solidFill>
                  <a:srgbClr val="000000"/>
                </a:solidFill>
                <a:latin typeface="Calibri"/>
                <a:ea typeface="Calibri"/>
                <a:cs typeface="Calibri"/>
                <a:sym typeface="Calibri"/>
              </a:rPr>
              <a:t>Utilizza siti web dedicati alla verifica dei fatti come Snopes, PolitiFact e FactCheck.org, </a:t>
            </a:r>
            <a:r>
              <a:rPr b="0" i="0" lang="en-US" sz="2700" u="none" cap="none" strike="noStrike">
                <a:solidFill>
                  <a:srgbClr val="311211"/>
                </a:solidFill>
                <a:latin typeface="Calibri"/>
                <a:ea typeface="Calibri"/>
                <a:cs typeface="Calibri"/>
                <a:sym typeface="Calibri"/>
              </a:rPr>
              <a:t>Google Image Search, l'estensione per browser NewsGuard. </a:t>
            </a:r>
            <a:endParaRPr b="0" i="0" sz="2700" u="none" cap="none" strike="noStrike">
              <a:solidFill>
                <a:srgbClr val="311211"/>
              </a:solidFill>
              <a:latin typeface="Calibri"/>
              <a:ea typeface="Calibri"/>
              <a:cs typeface="Calibri"/>
              <a:sym typeface="Calibri"/>
            </a:endParaRPr>
          </a:p>
        </p:txBody>
      </p:sp>
      <p:sp>
        <p:nvSpPr>
          <p:cNvPr id="772" name="Google Shape;772;p57"/>
          <p:cNvSpPr/>
          <p:nvPr/>
        </p:nvSpPr>
        <p:spPr>
          <a:xfrm>
            <a:off x="-23537" y="4886418"/>
            <a:ext cx="2896829" cy="4990922"/>
          </a:xfrm>
          <a:custGeom>
            <a:rect b="b" l="l" r="r" t="t"/>
            <a:pathLst>
              <a:path extrusionOk="0" h="8256736" w="5328592">
                <a:moveTo>
                  <a:pt x="0" y="0"/>
                </a:moveTo>
                <a:lnTo>
                  <a:pt x="5328592" y="0"/>
                </a:lnTo>
                <a:lnTo>
                  <a:pt x="5328592" y="8256736"/>
                </a:lnTo>
                <a:lnTo>
                  <a:pt x="0" y="8256736"/>
                </a:lnTo>
                <a:lnTo>
                  <a:pt x="0" y="0"/>
                </a:lnTo>
                <a:close/>
              </a:path>
            </a:pathLst>
          </a:custGeom>
          <a:blipFill rotWithShape="1">
            <a:blip r:embed="rId3">
              <a:alphaModFix amt="50000"/>
            </a:blip>
            <a:stretch>
              <a:fillRect b="0" l="-128378" r="0" t="0"/>
            </a:stretch>
          </a:blipFill>
          <a:ln>
            <a:noFill/>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773" name="Google Shape;773;p57"/>
          <p:cNvSpPr/>
          <p:nvPr/>
        </p:nvSpPr>
        <p:spPr>
          <a:xfrm>
            <a:off x="14478926" y="204506"/>
            <a:ext cx="3521366" cy="1408249"/>
          </a:xfrm>
          <a:custGeom>
            <a:rect b="b" l="l" r="r" t="t"/>
            <a:pathLst>
              <a:path extrusionOk="0" h="1408249" w="3521366">
                <a:moveTo>
                  <a:pt x="0" y="0"/>
                </a:moveTo>
                <a:lnTo>
                  <a:pt x="3521366" y="0"/>
                </a:lnTo>
                <a:lnTo>
                  <a:pt x="3521366" y="1408249"/>
                </a:lnTo>
                <a:lnTo>
                  <a:pt x="0" y="140824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74" name="Google Shape;774;p57"/>
          <p:cNvSpPr/>
          <p:nvPr/>
        </p:nvSpPr>
        <p:spPr>
          <a:xfrm>
            <a:off x="0" y="9822426"/>
            <a:ext cx="18287470" cy="464574"/>
          </a:xfrm>
          <a:prstGeom prst="rect">
            <a:avLst/>
          </a:prstGeom>
          <a:gradFill>
            <a:gsLst>
              <a:gs pos="0">
                <a:srgbClr val="284971"/>
              </a:gs>
              <a:gs pos="50000">
                <a:srgbClr val="3B6AA4"/>
              </a:gs>
              <a:gs pos="100000">
                <a:srgbClr val="4680C5"/>
              </a:gs>
            </a:gsLst>
            <a:path path="circle">
              <a:fillToRect b="100%" l="0%" r="100%" t="0%"/>
            </a:path>
            <a:tileRect b="0%" l="-100%" r="0%" t="-10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Arial"/>
                <a:ea typeface="Arial"/>
                <a:cs typeface="Arial"/>
                <a:sym typeface="Arial"/>
              </a:rPr>
              <a:t>Progetto DRONE – Workshop a Cipro 22 e 23 maggio 2025</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8" name="Shape 778"/>
        <p:cNvGrpSpPr/>
        <p:nvPr/>
      </p:nvGrpSpPr>
      <p:grpSpPr>
        <a:xfrm>
          <a:off x="0" y="0"/>
          <a:ext cx="0" cy="0"/>
          <a:chOff x="0" y="0"/>
          <a:chExt cx="0" cy="0"/>
        </a:xfrm>
      </p:grpSpPr>
      <p:sp>
        <p:nvSpPr>
          <p:cNvPr id="779" name="Google Shape;779;p58"/>
          <p:cNvSpPr txBox="1"/>
          <p:nvPr>
            <p:ph type="ctrTitle"/>
          </p:nvPr>
        </p:nvSpPr>
        <p:spPr>
          <a:xfrm>
            <a:off x="3341926" y="356225"/>
            <a:ext cx="141000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Segni di contenuti generati dall'intelligenza artificiale</a:t>
            </a:r>
            <a:endParaRPr/>
          </a:p>
        </p:txBody>
      </p:sp>
      <p:sp>
        <p:nvSpPr>
          <p:cNvPr id="780" name="Google Shape;780;p58"/>
          <p:cNvSpPr txBox="1"/>
          <p:nvPr>
            <p:ph idx="1" type="subTitle"/>
          </p:nvPr>
        </p:nvSpPr>
        <p:spPr>
          <a:xfrm>
            <a:off x="1013346" y="2589663"/>
            <a:ext cx="9618796"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rPr>
              <a:t>Per il testo:</a:t>
            </a:r>
            <a:endParaRPr/>
          </a:p>
          <a:p>
            <a:pPr indent="-431800" lvl="0" marL="457200" rtl="0" algn="l">
              <a:lnSpc>
                <a:spcPct val="100000"/>
              </a:lnSpc>
              <a:spcBef>
                <a:spcPts val="640"/>
              </a:spcBef>
              <a:spcAft>
                <a:spcPts val="0"/>
              </a:spcAft>
              <a:buSzPts val="3200"/>
              <a:buNone/>
            </a:pPr>
            <a:r>
              <a:t/>
            </a:r>
            <a:endParaRPr>
              <a:solidFill>
                <a:schemeClr val="dk1"/>
              </a:solidFill>
            </a:endParaRPr>
          </a:p>
          <a:p>
            <a:pPr indent="-431800" lvl="0" marL="457200" rtl="0" algn="l">
              <a:lnSpc>
                <a:spcPct val="100000"/>
              </a:lnSpc>
              <a:spcBef>
                <a:spcPts val="640"/>
              </a:spcBef>
              <a:spcAft>
                <a:spcPts val="0"/>
              </a:spcAft>
              <a:buSzPts val="3200"/>
              <a:buNone/>
            </a:pPr>
            <a:r>
              <a:rPr b="1" lang="en-US">
                <a:solidFill>
                  <a:schemeClr val="dk1"/>
                </a:solidFill>
              </a:rPr>
              <a:t>Linguaggio generico o ripetitivo: </a:t>
            </a:r>
            <a:r>
              <a:rPr lang="en-US">
                <a:solidFill>
                  <a:schemeClr val="dk1"/>
                </a:solidFill>
              </a:rPr>
              <a:t>spesso manca di originalità, opinioni forti o profonda risonanza emotiva.</a:t>
            </a:r>
            <a:endParaRPr/>
          </a:p>
          <a:p>
            <a:pPr indent="-431800" lvl="0" marL="457200" rtl="0" algn="l">
              <a:lnSpc>
                <a:spcPct val="100000"/>
              </a:lnSpc>
              <a:spcBef>
                <a:spcPts val="640"/>
              </a:spcBef>
              <a:spcAft>
                <a:spcPts val="0"/>
              </a:spcAft>
              <a:buSzPts val="3200"/>
              <a:buNone/>
            </a:pPr>
            <a:r>
              <a:rPr b="1" lang="en-US">
                <a:solidFill>
                  <a:schemeClr val="dk1"/>
                </a:solidFill>
              </a:rPr>
              <a:t>Grammatica eccessivamente formale o perfetta: </a:t>
            </a:r>
            <a:r>
              <a:rPr lang="en-US">
                <a:solidFill>
                  <a:schemeClr val="dk1"/>
                </a:solidFill>
              </a:rPr>
              <a:t>a volte può essere troppo "da manuale".</a:t>
            </a:r>
            <a:endParaRPr/>
          </a:p>
          <a:p>
            <a:pPr indent="-431800" lvl="0" marL="457200" rtl="0" algn="l">
              <a:lnSpc>
                <a:spcPct val="100000"/>
              </a:lnSpc>
              <a:spcBef>
                <a:spcPts val="640"/>
              </a:spcBef>
              <a:spcAft>
                <a:spcPts val="0"/>
              </a:spcAft>
              <a:buSzPts val="3200"/>
              <a:buNone/>
            </a:pPr>
            <a:r>
              <a:rPr b="1" lang="en-US">
                <a:solidFill>
                  <a:schemeClr val="dk1"/>
                </a:solidFill>
              </a:rPr>
              <a:t>Mancanza di specificità/aneddoti: </a:t>
            </a:r>
            <a:r>
              <a:rPr lang="en-US">
                <a:solidFill>
                  <a:schemeClr val="dk1"/>
                </a:solidFill>
              </a:rPr>
              <a:t>evita dettagli concreti, storie personali o esempi specifici.</a:t>
            </a:r>
            <a:endParaRPr/>
          </a:p>
          <a:p>
            <a:pPr indent="-431800" lvl="0" marL="457200" rtl="0" algn="l">
              <a:lnSpc>
                <a:spcPct val="100000"/>
              </a:lnSpc>
              <a:spcBef>
                <a:spcPts val="640"/>
              </a:spcBef>
              <a:spcAft>
                <a:spcPts val="0"/>
              </a:spcAft>
              <a:buSzPts val="3200"/>
              <a:buNone/>
            </a:pPr>
            <a:r>
              <a:rPr b="1" lang="en-US">
                <a:solidFill>
                  <a:schemeClr val="dk1"/>
                </a:solidFill>
              </a:rPr>
              <a:t>Lievi inesattezze/allucinazioni: </a:t>
            </a:r>
            <a:r>
              <a:rPr lang="en-US">
                <a:solidFill>
                  <a:schemeClr val="dk1"/>
                </a:solidFill>
              </a:rPr>
              <a:t>a volte inventa fatti o dettagli che sembrano plausibili ma sono falsi.</a:t>
            </a:r>
            <a:endParaRPr/>
          </a:p>
        </p:txBody>
      </p:sp>
      <p:sp>
        <p:nvSpPr>
          <p:cNvPr id="781" name="Google Shape;781;p5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82" name="Google Shape;782;p58"/>
          <p:cNvGrpSpPr/>
          <p:nvPr/>
        </p:nvGrpSpPr>
        <p:grpSpPr>
          <a:xfrm>
            <a:off x="790770" y="-112458"/>
            <a:ext cx="1427175" cy="786776"/>
            <a:chOff x="0" y="-38100"/>
            <a:chExt cx="373234" cy="205757"/>
          </a:xfrm>
        </p:grpSpPr>
        <p:sp>
          <p:nvSpPr>
            <p:cNvPr id="783" name="Google Shape;783;p5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4" name="Google Shape;784;p5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85" name="Google Shape;785;p58"/>
          <p:cNvGrpSpPr/>
          <p:nvPr/>
        </p:nvGrpSpPr>
        <p:grpSpPr>
          <a:xfrm>
            <a:off x="0" y="-112458"/>
            <a:ext cx="315272" cy="786776"/>
            <a:chOff x="0" y="-38100"/>
            <a:chExt cx="82450" cy="205757"/>
          </a:xfrm>
        </p:grpSpPr>
        <p:sp>
          <p:nvSpPr>
            <p:cNvPr id="786" name="Google Shape;786;p5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87" name="Google Shape;787;p5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788" name="Google Shape;788;p58"/>
          <p:cNvGrpSpPr/>
          <p:nvPr/>
        </p:nvGrpSpPr>
        <p:grpSpPr>
          <a:xfrm>
            <a:off x="0" y="1116904"/>
            <a:ext cx="503883" cy="1931922"/>
            <a:chOff x="0" y="-38100"/>
            <a:chExt cx="131775" cy="505235"/>
          </a:xfrm>
        </p:grpSpPr>
        <p:sp>
          <p:nvSpPr>
            <p:cNvPr id="789" name="Google Shape;789;p5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90" name="Google Shape;790;p5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791" name="Google Shape;791;p58"/>
          <p:cNvPicPr preferRelativeResize="0"/>
          <p:nvPr/>
        </p:nvPicPr>
        <p:blipFill rotWithShape="1">
          <a:blip r:embed="rId4">
            <a:alphaModFix/>
          </a:blip>
          <a:srcRect b="0" l="0" r="0" t="0"/>
          <a:stretch/>
        </p:blipFill>
        <p:spPr>
          <a:xfrm>
            <a:off x="11365005" y="2589663"/>
            <a:ext cx="5741087" cy="5741087"/>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5" name="Shape 795"/>
        <p:cNvGrpSpPr/>
        <p:nvPr/>
      </p:nvGrpSpPr>
      <p:grpSpPr>
        <a:xfrm>
          <a:off x="0" y="0"/>
          <a:ext cx="0" cy="0"/>
          <a:chOff x="0" y="0"/>
          <a:chExt cx="0" cy="0"/>
        </a:xfrm>
      </p:grpSpPr>
      <p:sp>
        <p:nvSpPr>
          <p:cNvPr id="796" name="Google Shape;796;p59"/>
          <p:cNvSpPr txBox="1"/>
          <p:nvPr>
            <p:ph type="ctrTitle"/>
          </p:nvPr>
        </p:nvSpPr>
        <p:spPr>
          <a:xfrm>
            <a:off x="3341926" y="356225"/>
            <a:ext cx="141000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Segni di contenuti generati dall'intelligenza artificiale</a:t>
            </a:r>
            <a:endParaRPr/>
          </a:p>
        </p:txBody>
      </p:sp>
      <p:sp>
        <p:nvSpPr>
          <p:cNvPr id="797" name="Google Shape;797;p59"/>
          <p:cNvSpPr txBox="1"/>
          <p:nvPr>
            <p:ph idx="1" type="subTitle"/>
          </p:nvPr>
        </p:nvSpPr>
        <p:spPr>
          <a:xfrm>
            <a:off x="1013345" y="2589663"/>
            <a:ext cx="10569055"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rPr>
              <a:t>Per le immagini:</a:t>
            </a:r>
            <a:endParaRPr/>
          </a:p>
          <a:p>
            <a:pPr indent="-431800" lvl="0" marL="457200" rtl="0" algn="l">
              <a:lnSpc>
                <a:spcPct val="100000"/>
              </a:lnSpc>
              <a:spcBef>
                <a:spcPts val="640"/>
              </a:spcBef>
              <a:spcAft>
                <a:spcPts val="0"/>
              </a:spcAft>
              <a:buSzPts val="3200"/>
              <a:buNone/>
            </a:pPr>
            <a:r>
              <a:t/>
            </a:r>
            <a:endParaRPr>
              <a:solidFill>
                <a:schemeClr val="dk1"/>
              </a:solidFill>
            </a:endParaRPr>
          </a:p>
          <a:p>
            <a:pPr indent="-431800" lvl="0" marL="457200" rtl="0" algn="l">
              <a:lnSpc>
                <a:spcPct val="100000"/>
              </a:lnSpc>
              <a:spcBef>
                <a:spcPts val="640"/>
              </a:spcBef>
              <a:spcAft>
                <a:spcPts val="0"/>
              </a:spcAft>
              <a:buSzPts val="3200"/>
              <a:buNone/>
            </a:pPr>
            <a:r>
              <a:rPr lang="en-US">
                <a:solidFill>
                  <a:schemeClr val="dk1"/>
                </a:solidFill>
              </a:rPr>
              <a:t>Effetto Uncanny Valley: qualcosa sembra "strano" o innaturale nei volti o nelle scene.</a:t>
            </a:r>
            <a:endParaRPr/>
          </a:p>
          <a:p>
            <a:pPr indent="-431800" lvl="0" marL="457200" rtl="0" algn="l">
              <a:lnSpc>
                <a:spcPct val="100000"/>
              </a:lnSpc>
              <a:spcBef>
                <a:spcPts val="640"/>
              </a:spcBef>
              <a:spcAft>
                <a:spcPts val="0"/>
              </a:spcAft>
              <a:buSzPts val="3200"/>
              <a:buNone/>
            </a:pPr>
            <a:r>
              <a:rPr lang="en-US">
                <a:solidFill>
                  <a:schemeClr val="dk1"/>
                </a:solidFill>
              </a:rPr>
              <a:t>Arti/dita distorti o in eccesso: le mani sono notoriamente difficili da generare correttamente per l'IA.</a:t>
            </a:r>
            <a:endParaRPr/>
          </a:p>
          <a:p>
            <a:pPr indent="-431800" lvl="0" marL="457200" rtl="0" algn="l">
              <a:lnSpc>
                <a:spcPct val="100000"/>
              </a:lnSpc>
              <a:spcBef>
                <a:spcPts val="640"/>
              </a:spcBef>
              <a:spcAft>
                <a:spcPts val="0"/>
              </a:spcAft>
              <a:buSzPts val="3200"/>
              <a:buNone/>
            </a:pPr>
            <a:r>
              <a:rPr lang="en-US">
                <a:solidFill>
                  <a:schemeClr val="dk1"/>
                </a:solidFill>
              </a:rPr>
              <a:t>Testo senza senso: qualsiasi testo nell'immagine potrebbe essere incomprensibile o stranamente deformato.</a:t>
            </a:r>
            <a:endParaRPr/>
          </a:p>
          <a:p>
            <a:pPr indent="-431800" lvl="0" marL="457200" rtl="0" algn="l">
              <a:lnSpc>
                <a:spcPct val="100000"/>
              </a:lnSpc>
              <a:spcBef>
                <a:spcPts val="640"/>
              </a:spcBef>
              <a:spcAft>
                <a:spcPts val="0"/>
              </a:spcAft>
              <a:buSzPts val="3200"/>
              <a:buNone/>
            </a:pPr>
            <a:r>
              <a:rPr lang="en-US">
                <a:solidFill>
                  <a:schemeClr val="dk1"/>
                </a:solidFill>
              </a:rPr>
              <a:t>Sfondi/motivi ripetitivi: elementi di sfondo stranamente coerenti o bizzarri.</a:t>
            </a:r>
            <a:endParaRPr/>
          </a:p>
          <a:p>
            <a:pPr indent="-431800" lvl="0" marL="457200" rtl="0" algn="l">
              <a:lnSpc>
                <a:spcPct val="100000"/>
              </a:lnSpc>
              <a:spcBef>
                <a:spcPts val="640"/>
              </a:spcBef>
              <a:spcAft>
                <a:spcPts val="0"/>
              </a:spcAft>
              <a:buSzPts val="3200"/>
              <a:buNone/>
            </a:pPr>
            <a:r>
              <a:rPr lang="en-US">
                <a:solidFill>
                  <a:schemeClr val="dk1"/>
                </a:solidFill>
              </a:rPr>
              <a:t>Sfocatura/nitidezza insolite: aree che dovrebbero essere nitide sono sfocate o viceversa.</a:t>
            </a:r>
            <a:endParaRPr/>
          </a:p>
        </p:txBody>
      </p:sp>
      <p:sp>
        <p:nvSpPr>
          <p:cNvPr id="798" name="Google Shape;798;p5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799" name="Google Shape;799;p59"/>
          <p:cNvGrpSpPr/>
          <p:nvPr/>
        </p:nvGrpSpPr>
        <p:grpSpPr>
          <a:xfrm>
            <a:off x="790770" y="-112458"/>
            <a:ext cx="1427175" cy="786776"/>
            <a:chOff x="0" y="-38100"/>
            <a:chExt cx="373234" cy="205757"/>
          </a:xfrm>
        </p:grpSpPr>
        <p:sp>
          <p:nvSpPr>
            <p:cNvPr id="800" name="Google Shape;800;p5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1" name="Google Shape;801;p5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02" name="Google Shape;802;p59"/>
          <p:cNvGrpSpPr/>
          <p:nvPr/>
        </p:nvGrpSpPr>
        <p:grpSpPr>
          <a:xfrm>
            <a:off x="0" y="-112458"/>
            <a:ext cx="315272" cy="786776"/>
            <a:chOff x="0" y="-38100"/>
            <a:chExt cx="82450" cy="205757"/>
          </a:xfrm>
        </p:grpSpPr>
        <p:sp>
          <p:nvSpPr>
            <p:cNvPr id="803" name="Google Shape;803;p5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4" name="Google Shape;804;p5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05" name="Google Shape;805;p59"/>
          <p:cNvGrpSpPr/>
          <p:nvPr/>
        </p:nvGrpSpPr>
        <p:grpSpPr>
          <a:xfrm>
            <a:off x="0" y="1116904"/>
            <a:ext cx="503883" cy="1931922"/>
            <a:chOff x="0" y="-38100"/>
            <a:chExt cx="131775" cy="505235"/>
          </a:xfrm>
        </p:grpSpPr>
        <p:sp>
          <p:nvSpPr>
            <p:cNvPr id="806" name="Google Shape;806;p5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7" name="Google Shape;807;p5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08" name="Google Shape;808;p59"/>
          <p:cNvPicPr preferRelativeResize="0"/>
          <p:nvPr/>
        </p:nvPicPr>
        <p:blipFill rotWithShape="1">
          <a:blip r:embed="rId4">
            <a:alphaModFix/>
          </a:blip>
          <a:srcRect b="0" l="0" r="0" t="0"/>
          <a:stretch/>
        </p:blipFill>
        <p:spPr>
          <a:xfrm>
            <a:off x="11806780" y="2589663"/>
            <a:ext cx="6016455" cy="601645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2" name="Shape 812"/>
        <p:cNvGrpSpPr/>
        <p:nvPr/>
      </p:nvGrpSpPr>
      <p:grpSpPr>
        <a:xfrm>
          <a:off x="0" y="0"/>
          <a:ext cx="0" cy="0"/>
          <a:chOff x="0" y="0"/>
          <a:chExt cx="0" cy="0"/>
        </a:xfrm>
      </p:grpSpPr>
      <p:sp>
        <p:nvSpPr>
          <p:cNvPr id="813" name="Google Shape;813;p60"/>
          <p:cNvSpPr txBox="1"/>
          <p:nvPr>
            <p:ph type="ctrTitle"/>
          </p:nvPr>
        </p:nvSpPr>
        <p:spPr>
          <a:xfrm>
            <a:off x="3438101" y="356225"/>
            <a:ext cx="140037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Segni di contenuti generati dall'intelligenza artificiale</a:t>
            </a:r>
            <a:endParaRPr/>
          </a:p>
        </p:txBody>
      </p:sp>
      <p:sp>
        <p:nvSpPr>
          <p:cNvPr id="814" name="Google Shape;814;p60"/>
          <p:cNvSpPr txBox="1"/>
          <p:nvPr>
            <p:ph idx="1" type="subTitle"/>
          </p:nvPr>
        </p:nvSpPr>
        <p:spPr>
          <a:xfrm>
            <a:off x="1013345" y="2589663"/>
            <a:ext cx="8937480"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b="1" lang="en-US">
                <a:solidFill>
                  <a:schemeClr val="dk1"/>
                </a:solidFill>
              </a:rPr>
              <a:t>Per audio/video (punti di discussione):</a:t>
            </a:r>
            <a:endParaRPr/>
          </a:p>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rPr b="1" lang="en-US">
                <a:solidFill>
                  <a:schemeClr val="dk1"/>
                </a:solidFill>
              </a:rPr>
              <a:t>Movimenti facciali innaturali/battiti di ciglia: </a:t>
            </a:r>
            <a:r>
              <a:rPr lang="en-US">
                <a:solidFill>
                  <a:schemeClr val="dk1"/>
                </a:solidFill>
              </a:rPr>
              <a:t>troppo pochi, troppi o robotici.</a:t>
            </a:r>
            <a:endParaRPr/>
          </a:p>
          <a:p>
            <a:pPr indent="-431800" lvl="0" marL="457200" rtl="0" algn="ctr">
              <a:lnSpc>
                <a:spcPct val="100000"/>
              </a:lnSpc>
              <a:spcBef>
                <a:spcPts val="640"/>
              </a:spcBef>
              <a:spcAft>
                <a:spcPts val="0"/>
              </a:spcAft>
              <a:buClr>
                <a:srgbClr val="888888"/>
              </a:buClr>
              <a:buSzPts val="3200"/>
              <a:buNone/>
            </a:pPr>
            <a:r>
              <a:rPr b="1" lang="en-US">
                <a:solidFill>
                  <a:schemeClr val="dk1"/>
                </a:solidFill>
              </a:rPr>
              <a:t>Problemi di sincronizzazione labiale: </a:t>
            </a:r>
            <a:r>
              <a:rPr lang="en-US">
                <a:solidFill>
                  <a:schemeClr val="dk1"/>
                </a:solidFill>
              </a:rPr>
              <a:t>parole e movimenti della bocca non corrispondenti.</a:t>
            </a:r>
            <a:endParaRPr/>
          </a:p>
          <a:p>
            <a:pPr indent="-431800" lvl="0" marL="457200" rtl="0" algn="ctr">
              <a:lnSpc>
                <a:spcPct val="100000"/>
              </a:lnSpc>
              <a:spcBef>
                <a:spcPts val="640"/>
              </a:spcBef>
              <a:spcAft>
                <a:spcPts val="0"/>
              </a:spcAft>
              <a:buClr>
                <a:srgbClr val="888888"/>
              </a:buClr>
              <a:buSzPts val="3200"/>
              <a:buNone/>
            </a:pPr>
            <a:r>
              <a:rPr b="1" lang="en-US">
                <a:solidFill>
                  <a:schemeClr val="dk1"/>
                </a:solidFill>
              </a:rPr>
              <a:t>Voce robotica o piatta: </a:t>
            </a:r>
            <a:r>
              <a:rPr lang="en-US">
                <a:solidFill>
                  <a:schemeClr val="dk1"/>
                </a:solidFill>
              </a:rPr>
              <a:t>mancanza di intonazione naturale o emozione.</a:t>
            </a:r>
            <a:endParaRPr/>
          </a:p>
          <a:p>
            <a:pPr indent="-431800" lvl="0" marL="457200" rtl="0" algn="ctr">
              <a:lnSpc>
                <a:spcPct val="100000"/>
              </a:lnSpc>
              <a:spcBef>
                <a:spcPts val="640"/>
              </a:spcBef>
              <a:spcAft>
                <a:spcPts val="0"/>
              </a:spcAft>
              <a:buClr>
                <a:srgbClr val="888888"/>
              </a:buClr>
              <a:buSzPts val="3200"/>
              <a:buNone/>
            </a:pPr>
            <a:r>
              <a:rPr b="1" lang="en-US">
                <a:solidFill>
                  <a:schemeClr val="dk1"/>
                </a:solidFill>
              </a:rPr>
              <a:t>Mancanza di coerenza nel linguaggio del corpo: </a:t>
            </a:r>
            <a:r>
              <a:rPr lang="en-US">
                <a:solidFill>
                  <a:schemeClr val="dk1"/>
                </a:solidFill>
              </a:rPr>
              <a:t>Disconnessione tra discorso e gesti.</a:t>
            </a:r>
            <a:endParaRPr/>
          </a:p>
        </p:txBody>
      </p:sp>
      <p:sp>
        <p:nvSpPr>
          <p:cNvPr id="815" name="Google Shape;815;p6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16" name="Google Shape;816;p60"/>
          <p:cNvGrpSpPr/>
          <p:nvPr/>
        </p:nvGrpSpPr>
        <p:grpSpPr>
          <a:xfrm>
            <a:off x="790770" y="-112458"/>
            <a:ext cx="1427175" cy="786776"/>
            <a:chOff x="0" y="-38100"/>
            <a:chExt cx="373234" cy="205757"/>
          </a:xfrm>
        </p:grpSpPr>
        <p:sp>
          <p:nvSpPr>
            <p:cNvPr id="817" name="Google Shape;817;p6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18" name="Google Shape;818;p6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19" name="Google Shape;819;p60"/>
          <p:cNvGrpSpPr/>
          <p:nvPr/>
        </p:nvGrpSpPr>
        <p:grpSpPr>
          <a:xfrm>
            <a:off x="0" y="-112458"/>
            <a:ext cx="315272" cy="786776"/>
            <a:chOff x="0" y="-38100"/>
            <a:chExt cx="82450" cy="205757"/>
          </a:xfrm>
        </p:grpSpPr>
        <p:sp>
          <p:nvSpPr>
            <p:cNvPr id="820" name="Google Shape;820;p6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21" name="Google Shape;821;p6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22" name="Google Shape;822;p60"/>
          <p:cNvGrpSpPr/>
          <p:nvPr/>
        </p:nvGrpSpPr>
        <p:grpSpPr>
          <a:xfrm>
            <a:off x="0" y="1116904"/>
            <a:ext cx="503883" cy="1931922"/>
            <a:chOff x="0" y="-38100"/>
            <a:chExt cx="131775" cy="505235"/>
          </a:xfrm>
        </p:grpSpPr>
        <p:sp>
          <p:nvSpPr>
            <p:cNvPr id="823" name="Google Shape;823;p6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24" name="Google Shape;824;p6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25" name="Google Shape;825;p60"/>
          <p:cNvPicPr preferRelativeResize="0"/>
          <p:nvPr/>
        </p:nvPicPr>
        <p:blipFill rotWithShape="1">
          <a:blip r:embed="rId4">
            <a:alphaModFix/>
          </a:blip>
          <a:srcRect b="0" l="0" r="0" t="0"/>
          <a:stretch/>
        </p:blipFill>
        <p:spPr>
          <a:xfrm>
            <a:off x="11275358" y="2814917"/>
            <a:ext cx="5988424" cy="59884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25"/>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3" name="Google Shape;173;p25"/>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74" name="Google Shape;174;p25"/>
          <p:cNvGrpSpPr/>
          <p:nvPr/>
        </p:nvGrpSpPr>
        <p:grpSpPr>
          <a:xfrm>
            <a:off x="6111850" y="2794404"/>
            <a:ext cx="10467830" cy="3561654"/>
            <a:chOff x="0" y="-47625"/>
            <a:chExt cx="1484188" cy="418826"/>
          </a:xfrm>
        </p:grpSpPr>
        <p:sp>
          <p:nvSpPr>
            <p:cNvPr id="175" name="Google Shape;175;p25"/>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6" name="Google Shape;176;p25"/>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77" name="Google Shape;177;p25"/>
          <p:cNvGrpSpPr/>
          <p:nvPr/>
        </p:nvGrpSpPr>
        <p:grpSpPr>
          <a:xfrm>
            <a:off x="-696258" y="-1193134"/>
            <a:ext cx="7178434" cy="12095967"/>
            <a:chOff x="0" y="-57150"/>
            <a:chExt cx="1890604" cy="3185748"/>
          </a:xfrm>
        </p:grpSpPr>
        <p:sp>
          <p:nvSpPr>
            <p:cNvPr id="178" name="Google Shape;178;p25"/>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79" name="Google Shape;179;p25"/>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80" name="Google Shape;180;p25"/>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1" name="Google Shape;181;p25"/>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6">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82" name="Google Shape;182;p25"/>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183" name="Google Shape;183;p25"/>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00</a:t>
            </a:r>
            <a:endParaRPr b="0" i="0" sz="1400" u="none" cap="none" strike="noStrike">
              <a:solidFill>
                <a:srgbClr val="000000"/>
              </a:solidFill>
              <a:latin typeface="Arial"/>
              <a:ea typeface="Arial"/>
              <a:cs typeface="Arial"/>
              <a:sym typeface="Arial"/>
            </a:endParaRPr>
          </a:p>
        </p:txBody>
      </p:sp>
      <p:sp>
        <p:nvSpPr>
          <p:cNvPr id="184" name="Google Shape;184;p25"/>
          <p:cNvSpPr txBox="1"/>
          <p:nvPr/>
        </p:nvSpPr>
        <p:spPr>
          <a:xfrm>
            <a:off x="6863275" y="3423550"/>
            <a:ext cx="9589500" cy="23151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Valutazione </a:t>
            </a:r>
            <a:endParaRPr b="1" i="0" sz="8000" u="none" cap="none" strike="noStrike">
              <a:solidFill>
                <a:srgbClr val="343434"/>
              </a:solidFill>
              <a:latin typeface="Arial"/>
              <a:ea typeface="Arial"/>
              <a:cs typeface="Arial"/>
              <a:sym typeface="Arial"/>
            </a:endParaRPr>
          </a:p>
          <a:p>
            <a:pPr indent="0" lvl="0" marL="0" marR="0" rtl="0" algn="l">
              <a:lnSpc>
                <a:spcPct val="94000"/>
              </a:lnSpc>
              <a:spcBef>
                <a:spcPts val="0"/>
              </a:spcBef>
              <a:spcAft>
                <a:spcPts val="0"/>
              </a:spcAft>
              <a:buClr>
                <a:srgbClr val="000000"/>
              </a:buClr>
              <a:buSzPts val="8000"/>
              <a:buFont typeface="Arial"/>
              <a:buNone/>
            </a:pPr>
            <a:r>
              <a:rPr b="1" lang="en-US" sz="8000">
                <a:solidFill>
                  <a:srgbClr val="343434"/>
                </a:solidFill>
              </a:rPr>
              <a:t>preliminare</a:t>
            </a:r>
            <a:endParaRPr b="0" i="0" sz="1050" u="none" cap="none" strike="noStrike">
              <a:solidFill>
                <a:srgbClr val="000000"/>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9" name="Shape 829"/>
        <p:cNvGrpSpPr/>
        <p:nvPr/>
      </p:nvGrpSpPr>
      <p:grpSpPr>
        <a:xfrm>
          <a:off x="0" y="0"/>
          <a:ext cx="0" cy="0"/>
          <a:chOff x="0" y="0"/>
          <a:chExt cx="0" cy="0"/>
        </a:xfrm>
      </p:grpSpPr>
      <p:sp>
        <p:nvSpPr>
          <p:cNvPr id="830" name="Google Shape;830;p6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Individuare i contenuti generati dall'intelligenza artificiale</a:t>
            </a:r>
            <a:endParaRPr/>
          </a:p>
        </p:txBody>
      </p:sp>
      <p:sp>
        <p:nvSpPr>
          <p:cNvPr id="831" name="Google Shape;831;p61"/>
          <p:cNvSpPr txBox="1"/>
          <p:nvPr>
            <p:ph idx="1" type="subTitle"/>
          </p:nvPr>
        </p:nvSpPr>
        <p:spPr>
          <a:xfrm>
            <a:off x="503883" y="2592999"/>
            <a:ext cx="9124211"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Mentre l'intelligenza artificiale diventa sempre più sofisticata, vengono sviluppati strumenti per aiutare a individuarla. Alcuni esempi includono:</a:t>
            </a:r>
            <a:endParaRPr/>
          </a:p>
          <a:p>
            <a:pPr indent="-431800" lvl="0" marL="457200" rtl="0" algn="ctr">
              <a:lnSpc>
                <a:spcPct val="100000"/>
              </a:lnSpc>
              <a:spcBef>
                <a:spcPts val="640"/>
              </a:spcBef>
              <a:spcAft>
                <a:spcPts val="0"/>
              </a:spcAft>
              <a:buClr>
                <a:srgbClr val="888888"/>
              </a:buClr>
              <a:buSzPts val="3200"/>
              <a:buNone/>
            </a:pPr>
            <a:r>
              <a:rPr b="1" lang="en-US">
                <a:solidFill>
                  <a:schemeClr val="dk1"/>
                </a:solidFill>
              </a:rPr>
              <a:t>Deepware.ai </a:t>
            </a:r>
            <a:r>
              <a:rPr lang="en-US">
                <a:solidFill>
                  <a:schemeClr val="dk1"/>
                </a:solidFill>
              </a:rPr>
              <a:t>(per il rilevamento dei video)</a:t>
            </a:r>
            <a:endParaRPr/>
          </a:p>
          <a:p>
            <a:pPr indent="-431800" lvl="0" marL="457200" rtl="0" algn="ctr">
              <a:lnSpc>
                <a:spcPct val="100000"/>
              </a:lnSpc>
              <a:spcBef>
                <a:spcPts val="640"/>
              </a:spcBef>
              <a:spcAft>
                <a:spcPts val="0"/>
              </a:spcAft>
              <a:buClr>
                <a:srgbClr val="888888"/>
              </a:buClr>
              <a:buSzPts val="3200"/>
              <a:buNone/>
            </a:pPr>
            <a:r>
              <a:rPr b="1" lang="en-US">
                <a:solidFill>
                  <a:schemeClr val="dk1"/>
                </a:solidFill>
              </a:rPr>
              <a:t>GPT-2 Output Detector </a:t>
            </a:r>
            <a:r>
              <a:rPr lang="en-US">
                <a:solidFill>
                  <a:schemeClr val="dk1"/>
                </a:solidFill>
              </a:rPr>
              <a:t>o </a:t>
            </a:r>
            <a:r>
              <a:rPr b="1" lang="en-US">
                <a:solidFill>
                  <a:schemeClr val="dk1"/>
                </a:solidFill>
              </a:rPr>
              <a:t>AI Text Classifier </a:t>
            </a:r>
            <a:r>
              <a:rPr lang="en-US">
                <a:solidFill>
                  <a:schemeClr val="dk1"/>
                </a:solidFill>
              </a:rPr>
              <a:t>(per il rilevamento di testi, sebbene questi strumenti siano in continua evoluzione)</a:t>
            </a:r>
            <a:endParaRPr/>
          </a:p>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p:txBody>
      </p:sp>
      <p:sp>
        <p:nvSpPr>
          <p:cNvPr id="832" name="Google Shape;832;p6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33" name="Google Shape;833;p61"/>
          <p:cNvGrpSpPr/>
          <p:nvPr/>
        </p:nvGrpSpPr>
        <p:grpSpPr>
          <a:xfrm>
            <a:off x="790770" y="-112458"/>
            <a:ext cx="1427175" cy="786776"/>
            <a:chOff x="0" y="-38100"/>
            <a:chExt cx="373234" cy="205757"/>
          </a:xfrm>
        </p:grpSpPr>
        <p:sp>
          <p:nvSpPr>
            <p:cNvPr id="834" name="Google Shape;834;p6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35" name="Google Shape;835;p6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36" name="Google Shape;836;p61"/>
          <p:cNvGrpSpPr/>
          <p:nvPr/>
        </p:nvGrpSpPr>
        <p:grpSpPr>
          <a:xfrm>
            <a:off x="0" y="-112458"/>
            <a:ext cx="315272" cy="786776"/>
            <a:chOff x="0" y="-38100"/>
            <a:chExt cx="82450" cy="205757"/>
          </a:xfrm>
        </p:grpSpPr>
        <p:sp>
          <p:nvSpPr>
            <p:cNvPr id="837" name="Google Shape;837;p6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38" name="Google Shape;838;p6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39" name="Google Shape;839;p61"/>
          <p:cNvGrpSpPr/>
          <p:nvPr/>
        </p:nvGrpSpPr>
        <p:grpSpPr>
          <a:xfrm>
            <a:off x="0" y="1116904"/>
            <a:ext cx="503883" cy="1931922"/>
            <a:chOff x="0" y="-38100"/>
            <a:chExt cx="131775" cy="505235"/>
          </a:xfrm>
        </p:grpSpPr>
        <p:sp>
          <p:nvSpPr>
            <p:cNvPr id="840" name="Google Shape;840;p6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41" name="Google Shape;841;p6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42" name="Google Shape;842;p61"/>
          <p:cNvPicPr preferRelativeResize="0"/>
          <p:nvPr/>
        </p:nvPicPr>
        <p:blipFill rotWithShape="1">
          <a:blip r:embed="rId4">
            <a:alphaModFix/>
          </a:blip>
          <a:srcRect b="0" l="0" r="0" t="0"/>
          <a:stretch/>
        </p:blipFill>
        <p:spPr>
          <a:xfrm>
            <a:off x="11119034" y="2592999"/>
            <a:ext cx="6322803" cy="6322803"/>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6" name="Shape 846"/>
        <p:cNvGrpSpPr/>
        <p:nvPr/>
      </p:nvGrpSpPr>
      <p:grpSpPr>
        <a:xfrm>
          <a:off x="0" y="0"/>
          <a:ext cx="0" cy="0"/>
          <a:chOff x="0" y="0"/>
          <a:chExt cx="0" cy="0"/>
        </a:xfrm>
      </p:grpSpPr>
      <p:sp>
        <p:nvSpPr>
          <p:cNvPr id="847" name="Google Shape;847;p6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Attività 3: Individuare i contenuti generati dall'intelligenza artificiale</a:t>
            </a:r>
            <a:endParaRPr/>
          </a:p>
        </p:txBody>
      </p:sp>
      <p:sp>
        <p:nvSpPr>
          <p:cNvPr id="848" name="Google Shape;848;p62"/>
          <p:cNvSpPr txBox="1"/>
          <p:nvPr>
            <p:ph idx="1" type="subTitle"/>
          </p:nvPr>
        </p:nvSpPr>
        <p:spPr>
          <a:xfrm>
            <a:off x="1013345" y="2589663"/>
            <a:ext cx="8937480"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sz="3800">
                <a:solidFill>
                  <a:schemeClr val="dk1"/>
                </a:solidFill>
              </a:rPr>
              <a:t>Ai partecipanti vengono forniti esempi di contenuti (testi, immagini o video) che comprendono sia contenuti generati dall'intelligenza artificiale che contenuti creati dall'uomo.</a:t>
            </a:r>
            <a:endParaRPr/>
          </a:p>
          <a:p>
            <a:pPr indent="-431800" lvl="0" marL="457200" rtl="0" algn="ctr">
              <a:lnSpc>
                <a:spcPct val="100000"/>
              </a:lnSpc>
              <a:spcBef>
                <a:spcPts val="640"/>
              </a:spcBef>
              <a:spcAft>
                <a:spcPts val="0"/>
              </a:spcAft>
              <a:buClr>
                <a:srgbClr val="888888"/>
              </a:buClr>
              <a:buSzPts val="3200"/>
              <a:buNone/>
            </a:pPr>
            <a:r>
              <a:t/>
            </a:r>
            <a:endParaRPr sz="3800">
              <a:solidFill>
                <a:schemeClr val="dk1"/>
              </a:solidFill>
            </a:endParaRPr>
          </a:p>
          <a:p>
            <a:pPr indent="-431800" lvl="0" marL="457200" rtl="0" algn="ctr">
              <a:lnSpc>
                <a:spcPct val="100000"/>
              </a:lnSpc>
              <a:spcBef>
                <a:spcPts val="640"/>
              </a:spcBef>
              <a:spcAft>
                <a:spcPts val="0"/>
              </a:spcAft>
              <a:buClr>
                <a:srgbClr val="888888"/>
              </a:buClr>
              <a:buSzPts val="3200"/>
              <a:buNone/>
            </a:pPr>
            <a:r>
              <a:rPr lang="en-US" sz="3800">
                <a:solidFill>
                  <a:schemeClr val="dk1"/>
                </a:solidFill>
              </a:rPr>
              <a:t>Utilizzando le loro capacità critiche e gli strumenti di rilevamento suggeriti, valutano se ogni campione è stato generato dall'uomo o dall'intelligenza artificiale.</a:t>
            </a:r>
            <a:endParaRPr/>
          </a:p>
        </p:txBody>
      </p:sp>
      <p:sp>
        <p:nvSpPr>
          <p:cNvPr id="849" name="Google Shape;849;p6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50" name="Google Shape;850;p62"/>
          <p:cNvGrpSpPr/>
          <p:nvPr/>
        </p:nvGrpSpPr>
        <p:grpSpPr>
          <a:xfrm>
            <a:off x="790770" y="-112458"/>
            <a:ext cx="1427175" cy="786776"/>
            <a:chOff x="0" y="-38100"/>
            <a:chExt cx="373234" cy="205757"/>
          </a:xfrm>
        </p:grpSpPr>
        <p:sp>
          <p:nvSpPr>
            <p:cNvPr id="851" name="Google Shape;851;p6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2" name="Google Shape;852;p6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53" name="Google Shape;853;p62"/>
          <p:cNvGrpSpPr/>
          <p:nvPr/>
        </p:nvGrpSpPr>
        <p:grpSpPr>
          <a:xfrm>
            <a:off x="0" y="-112458"/>
            <a:ext cx="315272" cy="786776"/>
            <a:chOff x="0" y="-38100"/>
            <a:chExt cx="82450" cy="205757"/>
          </a:xfrm>
        </p:grpSpPr>
        <p:sp>
          <p:nvSpPr>
            <p:cNvPr id="854" name="Google Shape;854;p6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5" name="Google Shape;855;p6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56" name="Google Shape;856;p62"/>
          <p:cNvGrpSpPr/>
          <p:nvPr/>
        </p:nvGrpSpPr>
        <p:grpSpPr>
          <a:xfrm>
            <a:off x="0" y="1116904"/>
            <a:ext cx="503883" cy="1931922"/>
            <a:chOff x="0" y="-38100"/>
            <a:chExt cx="131775" cy="505235"/>
          </a:xfrm>
        </p:grpSpPr>
        <p:sp>
          <p:nvSpPr>
            <p:cNvPr id="857" name="Google Shape;857;p6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58" name="Google Shape;858;p6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59" name="Google Shape;859;p62"/>
          <p:cNvPicPr preferRelativeResize="0"/>
          <p:nvPr/>
        </p:nvPicPr>
        <p:blipFill rotWithShape="1">
          <a:blip r:embed="rId4">
            <a:alphaModFix/>
          </a:blip>
          <a:srcRect b="0" l="0" r="0" t="0"/>
          <a:stretch/>
        </p:blipFill>
        <p:spPr>
          <a:xfrm>
            <a:off x="11193437" y="3048822"/>
            <a:ext cx="6248400" cy="520700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3" name="Shape 863"/>
        <p:cNvGrpSpPr/>
        <p:nvPr/>
      </p:nvGrpSpPr>
      <p:grpSpPr>
        <a:xfrm>
          <a:off x="0" y="0"/>
          <a:ext cx="0" cy="0"/>
          <a:chOff x="0" y="0"/>
          <a:chExt cx="0" cy="0"/>
        </a:xfrm>
      </p:grpSpPr>
      <p:sp>
        <p:nvSpPr>
          <p:cNvPr id="864" name="Google Shape;864;p63"/>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Attività 3: Individuare i contenuti generati dall'intelligenza artificiale</a:t>
            </a:r>
            <a:endParaRPr/>
          </a:p>
        </p:txBody>
      </p:sp>
      <p:sp>
        <p:nvSpPr>
          <p:cNvPr id="865" name="Google Shape;865;p63"/>
          <p:cNvSpPr txBox="1"/>
          <p:nvPr>
            <p:ph idx="1" type="subTitle"/>
          </p:nvPr>
        </p:nvSpPr>
        <p:spPr>
          <a:xfrm>
            <a:off x="1013345" y="2589663"/>
            <a:ext cx="8937480"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sz="3800">
                <a:solidFill>
                  <a:schemeClr val="dk1"/>
                </a:solidFill>
              </a:rPr>
              <a:t>I partecipanti completano un esercizio di riflessione in cui discutono il loro processo di individuazione e le potenziali conseguenze dei media generati dall'IA sulla fiducia nei contenuti digitali, pubblicando facoltativamente le loro riflessioni su un forum di discussione condiviso.</a:t>
            </a:r>
            <a:endParaRPr/>
          </a:p>
        </p:txBody>
      </p:sp>
      <p:sp>
        <p:nvSpPr>
          <p:cNvPr id="866" name="Google Shape;866;p6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67" name="Google Shape;867;p63"/>
          <p:cNvGrpSpPr/>
          <p:nvPr/>
        </p:nvGrpSpPr>
        <p:grpSpPr>
          <a:xfrm>
            <a:off x="790770" y="-112458"/>
            <a:ext cx="1427175" cy="786776"/>
            <a:chOff x="0" y="-38100"/>
            <a:chExt cx="373234" cy="205757"/>
          </a:xfrm>
        </p:grpSpPr>
        <p:sp>
          <p:nvSpPr>
            <p:cNvPr id="868" name="Google Shape;868;p6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69" name="Google Shape;869;p6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70" name="Google Shape;870;p63"/>
          <p:cNvGrpSpPr/>
          <p:nvPr/>
        </p:nvGrpSpPr>
        <p:grpSpPr>
          <a:xfrm>
            <a:off x="0" y="-112458"/>
            <a:ext cx="315272" cy="786776"/>
            <a:chOff x="0" y="-38100"/>
            <a:chExt cx="82450" cy="205757"/>
          </a:xfrm>
        </p:grpSpPr>
        <p:sp>
          <p:nvSpPr>
            <p:cNvPr id="871" name="Google Shape;871;p6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2" name="Google Shape;872;p6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73" name="Google Shape;873;p63"/>
          <p:cNvGrpSpPr/>
          <p:nvPr/>
        </p:nvGrpSpPr>
        <p:grpSpPr>
          <a:xfrm>
            <a:off x="0" y="1116904"/>
            <a:ext cx="503883" cy="1931922"/>
            <a:chOff x="0" y="-38100"/>
            <a:chExt cx="131775" cy="505235"/>
          </a:xfrm>
        </p:grpSpPr>
        <p:sp>
          <p:nvSpPr>
            <p:cNvPr id="874" name="Google Shape;874;p6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75" name="Google Shape;875;p6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76" name="Google Shape;876;p63"/>
          <p:cNvPicPr preferRelativeResize="0"/>
          <p:nvPr/>
        </p:nvPicPr>
        <p:blipFill rotWithShape="1">
          <a:blip r:embed="rId4">
            <a:alphaModFix/>
          </a:blip>
          <a:srcRect b="0" l="0" r="0" t="0"/>
          <a:stretch/>
        </p:blipFill>
        <p:spPr>
          <a:xfrm>
            <a:off x="10862732" y="2844800"/>
            <a:ext cx="6841067" cy="513080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0" name="Shape 880"/>
        <p:cNvGrpSpPr/>
        <p:nvPr/>
      </p:nvGrpSpPr>
      <p:grpSpPr>
        <a:xfrm>
          <a:off x="0" y="0"/>
          <a:ext cx="0" cy="0"/>
          <a:chOff x="0" y="0"/>
          <a:chExt cx="0" cy="0"/>
        </a:xfrm>
      </p:grpSpPr>
      <p:sp>
        <p:nvSpPr>
          <p:cNvPr id="881" name="Google Shape;881;p6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Punti chiave</a:t>
            </a:r>
            <a:endParaRPr/>
          </a:p>
        </p:txBody>
      </p:sp>
      <p:sp>
        <p:nvSpPr>
          <p:cNvPr id="882" name="Google Shape;882;p64"/>
          <p:cNvSpPr txBox="1"/>
          <p:nvPr>
            <p:ph idx="1" type="subTitle"/>
          </p:nvPr>
        </p:nvSpPr>
        <p:spPr>
          <a:xfrm>
            <a:off x="503883" y="2055774"/>
            <a:ext cx="11311500" cy="7059300"/>
          </a:xfrm>
          <a:prstGeom prst="rect">
            <a:avLst/>
          </a:prstGeom>
          <a:noFill/>
          <a:ln>
            <a:noFill/>
          </a:ln>
        </p:spPr>
        <p:txBody>
          <a:bodyPr anchorCtr="0" anchor="t" bIns="45700" lIns="91425" spcFirstLastPara="1" rIns="91425" wrap="square" tIns="45700">
            <a:normAutofit lnSpcReduction="20000"/>
          </a:bodyPr>
          <a:lstStyle/>
          <a:p>
            <a:pPr indent="-457200" lvl="0" marL="482600" rtl="0" algn="l">
              <a:lnSpc>
                <a:spcPct val="100000"/>
              </a:lnSpc>
              <a:spcBef>
                <a:spcPts val="640"/>
              </a:spcBef>
              <a:spcAft>
                <a:spcPts val="0"/>
              </a:spcAft>
              <a:buSzPts val="3200"/>
              <a:buFont typeface="Arial"/>
              <a:buChar char="•"/>
            </a:pPr>
            <a:r>
              <a:rPr lang="en-US">
                <a:solidFill>
                  <a:schemeClr val="dk1"/>
                </a:solidFill>
              </a:rPr>
              <a:t>Metodi di valutazione strutturati come CRAAP e SIFT sono strumenti indispensabili per analizzare criticamente le informazioni online.</a:t>
            </a:r>
            <a:endParaRPr/>
          </a:p>
          <a:p>
            <a:pPr indent="-254000" lvl="0" marL="482600" rtl="0" algn="l">
              <a:lnSpc>
                <a:spcPct val="100000"/>
              </a:lnSpc>
              <a:spcBef>
                <a:spcPts val="640"/>
              </a:spcBef>
              <a:spcAft>
                <a:spcPts val="0"/>
              </a:spcAft>
              <a:buSzPts val="3200"/>
              <a:buFont typeface="Arial"/>
              <a:buNone/>
            </a:pPr>
            <a:r>
              <a:t/>
            </a:r>
            <a:endParaRPr>
              <a:solidFill>
                <a:schemeClr val="dk1"/>
              </a:solidFill>
            </a:endParaRPr>
          </a:p>
          <a:p>
            <a:pPr indent="-457200" lvl="0" marL="482600" rtl="0" algn="l">
              <a:lnSpc>
                <a:spcPct val="100000"/>
              </a:lnSpc>
              <a:spcBef>
                <a:spcPts val="640"/>
              </a:spcBef>
              <a:spcAft>
                <a:spcPts val="0"/>
              </a:spcAft>
              <a:buSzPts val="3200"/>
              <a:buFont typeface="Arial"/>
              <a:buChar char="•"/>
            </a:pPr>
            <a:r>
              <a:rPr lang="en-US">
                <a:solidFill>
                  <a:schemeClr val="dk1"/>
                </a:solidFill>
              </a:rPr>
              <a:t>Un'efficace individuazione delle informazioni errate richiede una combinazione di strutture sistematiche e tecniche agili di verifica dei fatti.</a:t>
            </a:r>
            <a:endParaRPr/>
          </a:p>
          <a:p>
            <a:pPr indent="-254000" lvl="0" marL="482600" rtl="0" algn="l">
              <a:lnSpc>
                <a:spcPct val="100000"/>
              </a:lnSpc>
              <a:spcBef>
                <a:spcPts val="640"/>
              </a:spcBef>
              <a:spcAft>
                <a:spcPts val="0"/>
              </a:spcAft>
              <a:buSzPts val="3200"/>
              <a:buFont typeface="Arial"/>
              <a:buNone/>
            </a:pPr>
            <a:r>
              <a:t/>
            </a:r>
            <a:endParaRPr>
              <a:solidFill>
                <a:schemeClr val="dk1"/>
              </a:solidFill>
            </a:endParaRPr>
          </a:p>
          <a:p>
            <a:pPr indent="-457200" lvl="0" marL="482600" rtl="0" algn="l">
              <a:lnSpc>
                <a:spcPct val="100000"/>
              </a:lnSpc>
              <a:spcBef>
                <a:spcPts val="640"/>
              </a:spcBef>
              <a:spcAft>
                <a:spcPts val="0"/>
              </a:spcAft>
              <a:buSzPts val="3200"/>
              <a:buFont typeface="Arial"/>
              <a:buChar char="•"/>
            </a:pPr>
            <a:r>
              <a:rPr lang="en-US">
                <a:solidFill>
                  <a:schemeClr val="dk1"/>
                </a:solidFill>
              </a:rPr>
              <a:t>L'ascesa dei contenuti generati dall'intelligenza artificiale introduce nuove complessità, rendendo fondamentale riconoscere i sottili "segnali" dei media sintetici.</a:t>
            </a:r>
            <a:endParaRPr/>
          </a:p>
          <a:p>
            <a:pPr indent="-254000" lvl="0" marL="482600" rtl="0" algn="l">
              <a:lnSpc>
                <a:spcPct val="100000"/>
              </a:lnSpc>
              <a:spcBef>
                <a:spcPts val="640"/>
              </a:spcBef>
              <a:spcAft>
                <a:spcPts val="0"/>
              </a:spcAft>
              <a:buSzPts val="3200"/>
              <a:buFont typeface="Arial"/>
              <a:buNone/>
            </a:pPr>
            <a:r>
              <a:t/>
            </a:r>
            <a:endParaRPr>
              <a:solidFill>
                <a:schemeClr val="dk1"/>
              </a:solidFill>
            </a:endParaRPr>
          </a:p>
          <a:p>
            <a:pPr indent="-457200" lvl="0" marL="482600" rtl="0" algn="l">
              <a:lnSpc>
                <a:spcPct val="100000"/>
              </a:lnSpc>
              <a:spcBef>
                <a:spcPts val="640"/>
              </a:spcBef>
              <a:spcAft>
                <a:spcPts val="0"/>
              </a:spcAft>
              <a:buSzPts val="3200"/>
              <a:buFont typeface="Arial"/>
              <a:buChar char="•"/>
            </a:pPr>
            <a:r>
              <a:rPr lang="en-US">
                <a:solidFill>
                  <a:schemeClr val="dk1"/>
                </a:solidFill>
              </a:rPr>
              <a:t>Sviluppare una mentalità critica e indagatrice è fondamentale per orientarsi nel panorama digitale in continua evoluzione e prendere decisioni informate.</a:t>
            </a:r>
            <a:endParaRPr>
              <a:solidFill>
                <a:schemeClr val="dk1"/>
              </a:solidFill>
            </a:endParaRPr>
          </a:p>
        </p:txBody>
      </p:sp>
      <p:sp>
        <p:nvSpPr>
          <p:cNvPr id="883" name="Google Shape;883;p6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884" name="Google Shape;884;p64"/>
          <p:cNvGrpSpPr/>
          <p:nvPr/>
        </p:nvGrpSpPr>
        <p:grpSpPr>
          <a:xfrm>
            <a:off x="790770" y="-112458"/>
            <a:ext cx="1427175" cy="786776"/>
            <a:chOff x="0" y="-38100"/>
            <a:chExt cx="373234" cy="205757"/>
          </a:xfrm>
        </p:grpSpPr>
        <p:sp>
          <p:nvSpPr>
            <p:cNvPr id="885" name="Google Shape;885;p6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6" name="Google Shape;886;p6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87" name="Google Shape;887;p64"/>
          <p:cNvGrpSpPr/>
          <p:nvPr/>
        </p:nvGrpSpPr>
        <p:grpSpPr>
          <a:xfrm>
            <a:off x="0" y="-112458"/>
            <a:ext cx="315272" cy="786776"/>
            <a:chOff x="0" y="-38100"/>
            <a:chExt cx="82450" cy="205757"/>
          </a:xfrm>
        </p:grpSpPr>
        <p:sp>
          <p:nvSpPr>
            <p:cNvPr id="888" name="Google Shape;888;p6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89" name="Google Shape;889;p6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890" name="Google Shape;890;p64"/>
          <p:cNvGrpSpPr/>
          <p:nvPr/>
        </p:nvGrpSpPr>
        <p:grpSpPr>
          <a:xfrm>
            <a:off x="0" y="1116904"/>
            <a:ext cx="503883" cy="1931922"/>
            <a:chOff x="0" y="-38100"/>
            <a:chExt cx="131775" cy="505235"/>
          </a:xfrm>
        </p:grpSpPr>
        <p:sp>
          <p:nvSpPr>
            <p:cNvPr id="891" name="Google Shape;891;p6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92" name="Google Shape;892;p6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893" name="Google Shape;893;p64"/>
          <p:cNvPicPr preferRelativeResize="0"/>
          <p:nvPr/>
        </p:nvPicPr>
        <p:blipFill rotWithShape="1">
          <a:blip r:embed="rId4">
            <a:alphaModFix/>
          </a:blip>
          <a:srcRect b="0" l="0" r="0" t="0"/>
          <a:stretch/>
        </p:blipFill>
        <p:spPr>
          <a:xfrm>
            <a:off x="12319365" y="3443268"/>
            <a:ext cx="5026470" cy="4284308"/>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7" name="Shape 897"/>
        <p:cNvGrpSpPr/>
        <p:nvPr/>
      </p:nvGrpSpPr>
      <p:grpSpPr>
        <a:xfrm>
          <a:off x="0" y="0"/>
          <a:ext cx="0" cy="0"/>
          <a:chOff x="0" y="0"/>
          <a:chExt cx="0" cy="0"/>
        </a:xfrm>
      </p:grpSpPr>
      <p:sp>
        <p:nvSpPr>
          <p:cNvPr id="898" name="Google Shape;898;p65"/>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99" name="Google Shape;899;p65"/>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0" name="Google Shape;900;p65"/>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901" name="Google Shape;901;p65"/>
          <p:cNvGrpSpPr/>
          <p:nvPr/>
        </p:nvGrpSpPr>
        <p:grpSpPr>
          <a:xfrm>
            <a:off x="6111850" y="2794401"/>
            <a:ext cx="8502319" cy="2168890"/>
            <a:chOff x="0" y="-47625"/>
            <a:chExt cx="1484188" cy="418826"/>
          </a:xfrm>
        </p:grpSpPr>
        <p:sp>
          <p:nvSpPr>
            <p:cNvPr id="902" name="Google Shape;902;p65"/>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3" name="Google Shape;903;p65"/>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04" name="Google Shape;904;p65"/>
          <p:cNvGrpSpPr/>
          <p:nvPr/>
        </p:nvGrpSpPr>
        <p:grpSpPr>
          <a:xfrm>
            <a:off x="-696258" y="-1193133"/>
            <a:ext cx="7178388" cy="12095887"/>
            <a:chOff x="0" y="-57150"/>
            <a:chExt cx="1890604" cy="3185748"/>
          </a:xfrm>
        </p:grpSpPr>
        <p:sp>
          <p:nvSpPr>
            <p:cNvPr id="905" name="Google Shape;905;p65"/>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6" name="Google Shape;906;p65"/>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907" name="Google Shape;907;p65"/>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8" name="Google Shape;908;p65"/>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9" name="Google Shape;909;p65"/>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910" name="Google Shape;910;p65"/>
          <p:cNvSpPr txBox="1"/>
          <p:nvPr/>
        </p:nvSpPr>
        <p:spPr>
          <a:xfrm>
            <a:off x="-1725735" y="6821207"/>
            <a:ext cx="5508900" cy="5481900"/>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03</a:t>
            </a:r>
            <a:endParaRPr b="0" i="0" sz="1400" u="none" cap="none" strike="noStrike">
              <a:solidFill>
                <a:srgbClr val="000000"/>
              </a:solidFill>
              <a:latin typeface="Arial"/>
              <a:ea typeface="Arial"/>
              <a:cs typeface="Arial"/>
              <a:sym typeface="Arial"/>
            </a:endParaRPr>
          </a:p>
        </p:txBody>
      </p:sp>
      <p:sp>
        <p:nvSpPr>
          <p:cNvPr id="911" name="Google Shape;911;p65"/>
          <p:cNvSpPr txBox="1"/>
          <p:nvPr/>
        </p:nvSpPr>
        <p:spPr>
          <a:xfrm>
            <a:off x="7911996" y="5295900"/>
            <a:ext cx="8395740" cy="498406"/>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Clr>
                <a:srgbClr val="000000"/>
              </a:buClr>
              <a:buSzPts val="2399"/>
              <a:buFont typeface="Arial"/>
              <a:buNone/>
            </a:pPr>
            <a:r>
              <a:rPr b="0" i="0" lang="en-US" sz="2399" u="none" cap="none" strike="noStrike">
                <a:solidFill>
                  <a:srgbClr val="343434"/>
                </a:solidFill>
                <a:latin typeface="Arial"/>
                <a:ea typeface="Arial"/>
                <a:cs typeface="Arial"/>
                <a:sym typeface="Arial"/>
              </a:rPr>
              <a:t>Alfabetizzazione ai social media</a:t>
            </a:r>
            <a:endParaRPr b="0" i="0" sz="1400" u="none" cap="none" strike="noStrike">
              <a:solidFill>
                <a:srgbClr val="000000"/>
              </a:solidFill>
              <a:latin typeface="Arial"/>
              <a:ea typeface="Arial"/>
              <a:cs typeface="Arial"/>
              <a:sym typeface="Arial"/>
            </a:endParaRPr>
          </a:p>
        </p:txBody>
      </p:sp>
      <p:sp>
        <p:nvSpPr>
          <p:cNvPr id="912" name="Google Shape;912;p65"/>
          <p:cNvSpPr txBox="1"/>
          <p:nvPr/>
        </p:nvSpPr>
        <p:spPr>
          <a:xfrm>
            <a:off x="7911996" y="3395850"/>
            <a:ext cx="9760500" cy="15048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10400"/>
              <a:buFont typeface="Arial"/>
              <a:buNone/>
            </a:pPr>
            <a:r>
              <a:rPr b="1" i="0" lang="en-US" sz="10400" u="none" cap="none" strike="noStrike">
                <a:solidFill>
                  <a:srgbClr val="343434"/>
                </a:solidFill>
                <a:latin typeface="Arial"/>
                <a:ea typeface="Arial"/>
                <a:cs typeface="Arial"/>
                <a:sym typeface="Arial"/>
              </a:rPr>
              <a:t>Sezione 3</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6" name="Shape 916"/>
        <p:cNvGrpSpPr/>
        <p:nvPr/>
      </p:nvGrpSpPr>
      <p:grpSpPr>
        <a:xfrm>
          <a:off x="0" y="0"/>
          <a:ext cx="0" cy="0"/>
          <a:chOff x="0" y="0"/>
          <a:chExt cx="0" cy="0"/>
        </a:xfrm>
      </p:grpSpPr>
      <p:sp>
        <p:nvSpPr>
          <p:cNvPr id="917" name="Google Shape;917;p6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Alfabetizzazione ai social media</a:t>
            </a:r>
            <a:endParaRPr b="1"/>
          </a:p>
        </p:txBody>
      </p:sp>
      <p:sp>
        <p:nvSpPr>
          <p:cNvPr id="918" name="Google Shape;918;p66"/>
          <p:cNvSpPr txBox="1"/>
          <p:nvPr>
            <p:ph idx="1" type="subTitle"/>
          </p:nvPr>
        </p:nvSpPr>
        <p:spPr>
          <a:xfrm>
            <a:off x="1013345" y="2589663"/>
            <a:ext cx="9868015" cy="7059304"/>
          </a:xfrm>
          <a:prstGeom prst="rect">
            <a:avLst/>
          </a:prstGeom>
          <a:noFill/>
          <a:ln>
            <a:noFill/>
          </a:ln>
        </p:spPr>
        <p:txBody>
          <a:bodyPr anchorCtr="0" anchor="t" bIns="45700" lIns="91425" spcFirstLastPara="1" rIns="91425" wrap="square" tIns="45700">
            <a:normAutofit lnSpcReduction="10000"/>
          </a:bodyPr>
          <a:lstStyle/>
          <a:p>
            <a:pPr indent="-254000" lvl="0" marL="482600" rtl="0" algn="l">
              <a:lnSpc>
                <a:spcPct val="100000"/>
              </a:lnSpc>
              <a:spcBef>
                <a:spcPts val="640"/>
              </a:spcBef>
              <a:spcAft>
                <a:spcPts val="0"/>
              </a:spcAft>
              <a:buSzPts val="3200"/>
              <a:buFont typeface="Noto Sans Symbols"/>
              <a:buNone/>
            </a:pPr>
            <a:r>
              <a:t/>
            </a:r>
            <a:endParaRPr>
              <a:solidFill>
                <a:schemeClr val="dk1"/>
              </a:solidFill>
              <a:latin typeface="Calibri"/>
              <a:ea typeface="Calibri"/>
              <a:cs typeface="Calibri"/>
              <a:sym typeface="Calibri"/>
            </a:endParaRPr>
          </a:p>
          <a:p>
            <a:pPr indent="-635000" lvl="0" marL="457200" rtl="0" algn="l">
              <a:lnSpc>
                <a:spcPct val="100000"/>
              </a:lnSpc>
              <a:spcBef>
                <a:spcPts val="640"/>
              </a:spcBef>
              <a:spcAft>
                <a:spcPts val="0"/>
              </a:spcAft>
              <a:buClr>
                <a:schemeClr val="dk1"/>
              </a:buClr>
              <a:buSzPts val="3200"/>
              <a:buFont typeface="Calibri"/>
              <a:buChar char="▪"/>
            </a:pPr>
            <a:r>
              <a:rPr lang="en-US">
                <a:solidFill>
                  <a:schemeClr val="dk1"/>
                </a:solidFill>
                <a:latin typeface="Calibri"/>
                <a:ea typeface="Calibri"/>
                <a:cs typeface="Calibri"/>
                <a:sym typeface="Calibri"/>
              </a:rPr>
              <a:t>Obiettivi chiave:</a:t>
            </a:r>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Analizzare i post sui social media per identificare contenuti fuorvianti o manipolati specifici delle varie piattaforme.  </a:t>
            </a:r>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Applicare strategie di verifica pratiche e strumenti digitali per valutare l'autenticità delle informazioni sui social media.  </a:t>
            </a:r>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Valutare l'influenza delle caratteristiche e degli algoritmi specifici delle piattaforme sulla visibilità e la diffusione di informazioni errate.  </a:t>
            </a:r>
            <a:endParaRPr/>
          </a:p>
          <a:p>
            <a:pPr indent="-447675" lvl="0" marL="1165225" rtl="0" algn="l">
              <a:lnSpc>
                <a:spcPct val="100000"/>
              </a:lnSpc>
              <a:spcBef>
                <a:spcPts val="640"/>
              </a:spcBef>
              <a:spcAft>
                <a:spcPts val="0"/>
              </a:spcAft>
              <a:buSzPts val="3200"/>
              <a:buFont typeface="Noto Sans Symbols"/>
              <a:buChar char="▪"/>
            </a:pPr>
            <a:r>
              <a:rPr lang="en-US">
                <a:solidFill>
                  <a:schemeClr val="dk1"/>
                </a:solidFill>
                <a:latin typeface="Calibri"/>
                <a:ea typeface="Calibri"/>
                <a:cs typeface="Calibri"/>
                <a:sym typeface="Calibri"/>
              </a:rPr>
              <a:t>Riflettere sulle proprie abitudini di consumo e condivisione dei social media nel contesto dell'alfabetizzazione informativa.</a:t>
            </a:r>
            <a:endParaRPr/>
          </a:p>
        </p:txBody>
      </p:sp>
      <p:sp>
        <p:nvSpPr>
          <p:cNvPr id="919" name="Google Shape;919;p6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920" name="Google Shape;920;p66"/>
          <p:cNvGrpSpPr/>
          <p:nvPr/>
        </p:nvGrpSpPr>
        <p:grpSpPr>
          <a:xfrm>
            <a:off x="790770" y="-112458"/>
            <a:ext cx="1427175" cy="786776"/>
            <a:chOff x="0" y="-38100"/>
            <a:chExt cx="373234" cy="205757"/>
          </a:xfrm>
        </p:grpSpPr>
        <p:sp>
          <p:nvSpPr>
            <p:cNvPr id="921" name="Google Shape;921;p6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2" name="Google Shape;922;p6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23" name="Google Shape;923;p66"/>
          <p:cNvGrpSpPr/>
          <p:nvPr/>
        </p:nvGrpSpPr>
        <p:grpSpPr>
          <a:xfrm>
            <a:off x="0" y="-112458"/>
            <a:ext cx="315272" cy="786776"/>
            <a:chOff x="0" y="-38100"/>
            <a:chExt cx="82450" cy="205757"/>
          </a:xfrm>
        </p:grpSpPr>
        <p:sp>
          <p:nvSpPr>
            <p:cNvPr id="924" name="Google Shape;924;p6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5" name="Google Shape;925;p6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926" name="Google Shape;926;p66"/>
          <p:cNvGrpSpPr/>
          <p:nvPr/>
        </p:nvGrpSpPr>
        <p:grpSpPr>
          <a:xfrm>
            <a:off x="0" y="1116904"/>
            <a:ext cx="503883" cy="1931922"/>
            <a:chOff x="0" y="-38100"/>
            <a:chExt cx="131775" cy="505235"/>
          </a:xfrm>
        </p:grpSpPr>
        <p:sp>
          <p:nvSpPr>
            <p:cNvPr id="927" name="Google Shape;927;p6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8" name="Google Shape;928;p6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929" name="Google Shape;929;p66"/>
          <p:cNvPicPr preferRelativeResize="0"/>
          <p:nvPr/>
        </p:nvPicPr>
        <p:blipFill rotWithShape="1">
          <a:blip r:embed="rId4">
            <a:alphaModFix/>
          </a:blip>
          <a:srcRect b="0" l="0" r="0" t="0"/>
          <a:stretch/>
        </p:blipFill>
        <p:spPr>
          <a:xfrm>
            <a:off x="11789356" y="2382397"/>
            <a:ext cx="5652481" cy="7473836"/>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4" name="Shape 934"/>
        <p:cNvGrpSpPr/>
        <p:nvPr/>
      </p:nvGrpSpPr>
      <p:grpSpPr>
        <a:xfrm>
          <a:off x="0" y="0"/>
          <a:ext cx="0" cy="0"/>
          <a:chOff x="0" y="0"/>
          <a:chExt cx="0" cy="0"/>
        </a:xfrm>
      </p:grpSpPr>
      <p:pic>
        <p:nvPicPr>
          <p:cNvPr descr="preencoded.png" id="935" name="Google Shape;935;p67"/>
          <p:cNvPicPr preferRelativeResize="0"/>
          <p:nvPr/>
        </p:nvPicPr>
        <p:blipFill rotWithShape="1">
          <a:blip r:embed="rId3">
            <a:alphaModFix/>
          </a:blip>
          <a:srcRect b="0" l="0" r="0" t="0"/>
          <a:stretch/>
        </p:blipFill>
        <p:spPr>
          <a:xfrm>
            <a:off x="0" y="0"/>
            <a:ext cx="6858000" cy="10287000"/>
          </a:xfrm>
          <a:prstGeom prst="rect">
            <a:avLst/>
          </a:prstGeom>
          <a:noFill/>
          <a:ln>
            <a:noFill/>
          </a:ln>
        </p:spPr>
      </p:pic>
      <p:sp>
        <p:nvSpPr>
          <p:cNvPr id="936" name="Google Shape;936;p67"/>
          <p:cNvSpPr/>
          <p:nvPr/>
        </p:nvSpPr>
        <p:spPr>
          <a:xfrm>
            <a:off x="7850238" y="2070944"/>
            <a:ext cx="9445526" cy="1771948"/>
          </a:xfrm>
          <a:prstGeom prst="rect">
            <a:avLst/>
          </a:prstGeom>
          <a:noFill/>
          <a:ln>
            <a:noFill/>
          </a:ln>
        </p:spPr>
        <p:txBody>
          <a:bodyPr anchorCtr="0" anchor="t" bIns="0" lIns="0" spcFirstLastPara="1" rIns="0" wrap="square" tIns="0">
            <a:noAutofit/>
          </a:bodyPr>
          <a:lstStyle/>
          <a:p>
            <a:pPr indent="0" lvl="0" marL="0" marR="0" rtl="0" algn="l">
              <a:lnSpc>
                <a:spcPct val="124716"/>
              </a:lnSpc>
              <a:spcBef>
                <a:spcPts val="0"/>
              </a:spcBef>
              <a:spcAft>
                <a:spcPts val="0"/>
              </a:spcAft>
              <a:buClr>
                <a:srgbClr val="000000"/>
              </a:buClr>
              <a:buSzPts val="5563"/>
              <a:buFont typeface="Arial"/>
              <a:buNone/>
            </a:pPr>
            <a:r>
              <a:rPr b="1" i="0" lang="en-US" sz="5563" u="none" cap="none" strike="noStrike">
                <a:solidFill>
                  <a:schemeClr val="dk2"/>
                </a:solidFill>
                <a:latin typeface="Calibri"/>
                <a:ea typeface="Calibri"/>
                <a:cs typeface="Calibri"/>
                <a:sym typeface="Calibri"/>
              </a:rPr>
              <a:t>Attività 1: La sfida del fact-checker digitale</a:t>
            </a:r>
            <a:endParaRPr b="0" i="0" sz="5563" u="none" cap="none" strike="noStrike">
              <a:solidFill>
                <a:schemeClr val="dk2"/>
              </a:solidFill>
              <a:latin typeface="Calibri"/>
              <a:ea typeface="Calibri"/>
              <a:cs typeface="Calibri"/>
              <a:sym typeface="Calibri"/>
            </a:endParaRPr>
          </a:p>
        </p:txBody>
      </p:sp>
      <p:sp>
        <p:nvSpPr>
          <p:cNvPr id="937" name="Google Shape;937;p67"/>
          <p:cNvSpPr/>
          <p:nvPr/>
        </p:nvSpPr>
        <p:spPr>
          <a:xfrm>
            <a:off x="7850238" y="4268092"/>
            <a:ext cx="9445526" cy="1814513"/>
          </a:xfrm>
          <a:prstGeom prst="rect">
            <a:avLst/>
          </a:prstGeom>
          <a:noFill/>
          <a:ln>
            <a:noFill/>
          </a:ln>
        </p:spPr>
        <p:txBody>
          <a:bodyPr anchorCtr="0" anchor="t" bIns="0" lIns="0" spcFirstLastPara="1" rIns="0" wrap="square" tIns="0">
            <a:noAutofit/>
          </a:bodyPr>
          <a:lstStyle/>
          <a:p>
            <a:pPr indent="0" lvl="0" marL="0" marR="0" rtl="0" algn="l">
              <a:lnSpc>
                <a:spcPct val="148458"/>
              </a:lnSpc>
              <a:spcBef>
                <a:spcPts val="0"/>
              </a:spcBef>
              <a:spcAft>
                <a:spcPts val="0"/>
              </a:spcAft>
              <a:buClr>
                <a:srgbClr val="000000"/>
              </a:buClr>
              <a:buSzPts val="2400"/>
              <a:buFont typeface="Arial"/>
              <a:buNone/>
            </a:pPr>
            <a:r>
              <a:rPr b="0" i="0" lang="en-US" sz="2400" u="none" cap="none" strike="noStrike">
                <a:solidFill>
                  <a:srgbClr val="575656"/>
                </a:solidFill>
                <a:latin typeface="Calibri"/>
                <a:ea typeface="Calibri"/>
                <a:cs typeface="Calibri"/>
                <a:sym typeface="Calibri"/>
              </a:rPr>
              <a:t>Stai scorrendo TikTok quando un video con 2 milioni di visualizzazioni ti blocca. Una voce fuori campo concitata avverte: </a:t>
            </a:r>
            <a:r>
              <a:rPr b="0" i="1" lang="en-US" sz="2400" u="none" cap="none" strike="noStrike">
                <a:solidFill>
                  <a:srgbClr val="575656"/>
                </a:solidFill>
                <a:latin typeface="Calibri"/>
                <a:ea typeface="Calibri"/>
                <a:cs typeface="Calibri"/>
                <a:sym typeface="Calibri"/>
              </a:rPr>
              <a:t>"Documenti trapelati dimostrano che martedì prossimo l'intero Internet globale sarà chiuso per 24 ore per un 'Grande Reset'. Salva i tuoi dati ADESSO!"</a:t>
            </a:r>
            <a:endParaRPr b="0" i="0" sz="2400" u="none" cap="none" strike="noStrike">
              <a:solidFill>
                <a:srgbClr val="000000"/>
              </a:solidFill>
              <a:latin typeface="Calibri"/>
              <a:ea typeface="Calibri"/>
              <a:cs typeface="Calibri"/>
              <a:sym typeface="Calibri"/>
            </a:endParaRPr>
          </a:p>
        </p:txBody>
      </p:sp>
      <p:sp>
        <p:nvSpPr>
          <p:cNvPr id="938" name="Google Shape;938;p67"/>
          <p:cNvSpPr/>
          <p:nvPr/>
        </p:nvSpPr>
        <p:spPr>
          <a:xfrm>
            <a:off x="7850238" y="6401544"/>
            <a:ext cx="9445526" cy="1814513"/>
          </a:xfrm>
          <a:prstGeom prst="rect">
            <a:avLst/>
          </a:prstGeom>
          <a:noFill/>
          <a:ln>
            <a:noFill/>
          </a:ln>
        </p:spPr>
        <p:txBody>
          <a:bodyPr anchorCtr="0" anchor="t" bIns="0" lIns="0" spcFirstLastPara="1" rIns="0" wrap="square" tIns="0">
            <a:noAutofit/>
          </a:bodyPr>
          <a:lstStyle/>
          <a:p>
            <a:pPr indent="0" lvl="0" marL="0" marR="0" rtl="0" algn="l">
              <a:lnSpc>
                <a:spcPct val="127250"/>
              </a:lnSpc>
              <a:spcBef>
                <a:spcPts val="0"/>
              </a:spcBef>
              <a:spcAft>
                <a:spcPts val="0"/>
              </a:spcAft>
              <a:buClr>
                <a:srgbClr val="000000"/>
              </a:buClr>
              <a:buSzPts val="2800"/>
              <a:buFont typeface="Arial"/>
              <a:buNone/>
            </a:pPr>
            <a:r>
              <a:rPr b="0" i="0" lang="en-US" sz="2800" u="none" cap="none" strike="noStrike">
                <a:solidFill>
                  <a:srgbClr val="575656"/>
                </a:solidFill>
                <a:latin typeface="Calibri"/>
                <a:ea typeface="Calibri"/>
                <a:cs typeface="Calibri"/>
                <a:sym typeface="Calibri"/>
              </a:rPr>
              <a:t>I tuoi amici sono già in preda al panico nella chat di gruppo. Ma tu sai bene come stanno le cose. Non ignorare la notizia: diventa un </a:t>
            </a:r>
            <a:r>
              <a:rPr b="1" i="0" lang="en-US" sz="2800" u="none" cap="none" strike="noStrike">
                <a:solidFill>
                  <a:srgbClr val="575656"/>
                </a:solidFill>
                <a:latin typeface="Calibri"/>
                <a:ea typeface="Calibri"/>
                <a:cs typeface="Calibri"/>
                <a:sym typeface="Calibri"/>
              </a:rPr>
              <a:t>verificatore digitale</a:t>
            </a:r>
            <a:r>
              <a:rPr b="0" i="0" lang="en-US" sz="2800" u="none" cap="none" strike="noStrike">
                <a:solidFill>
                  <a:srgbClr val="575656"/>
                </a:solidFill>
                <a:latin typeface="Calibri"/>
                <a:ea typeface="Calibri"/>
                <a:cs typeface="Calibri"/>
                <a:sym typeface="Calibri"/>
              </a:rPr>
              <a:t>. Usa il </a:t>
            </a:r>
            <a:r>
              <a:rPr b="1" i="0" lang="en-US" sz="2800" u="none" cap="none" strike="noStrike">
                <a:solidFill>
                  <a:srgbClr val="BD081C"/>
                </a:solidFill>
                <a:latin typeface="Calibri"/>
                <a:ea typeface="Calibri"/>
                <a:cs typeface="Calibri"/>
                <a:sym typeface="Calibri"/>
              </a:rPr>
              <a:t>metodo SIFT </a:t>
            </a:r>
            <a:r>
              <a:rPr b="0" i="0" lang="en-US" sz="2800" u="none" cap="none" strike="noStrike">
                <a:solidFill>
                  <a:srgbClr val="575656"/>
                </a:solidFill>
                <a:latin typeface="Calibri"/>
                <a:ea typeface="Calibri"/>
                <a:cs typeface="Calibri"/>
                <a:sym typeface="Calibri"/>
              </a:rPr>
              <a:t>per scoprire la verità e aiutare gli altri a imparare a individuare le informazioni false.</a:t>
            </a:r>
            <a:endParaRPr b="0" i="0" sz="2800" u="none" cap="none" strike="noStrike">
              <a:solidFill>
                <a:srgbClr val="000000"/>
              </a:solidFill>
              <a:latin typeface="Calibri"/>
              <a:ea typeface="Calibri"/>
              <a:cs typeface="Calibri"/>
              <a:sym typeface="Calibri"/>
            </a:endParaRPr>
          </a:p>
        </p:txBody>
      </p:sp>
      <p:pic>
        <p:nvPicPr>
          <p:cNvPr id="939" name="Google Shape;939;p67"/>
          <p:cNvPicPr preferRelativeResize="0"/>
          <p:nvPr/>
        </p:nvPicPr>
        <p:blipFill rotWithShape="1">
          <a:blip r:embed="rId4">
            <a:alphaModFix/>
          </a:blip>
          <a:srcRect b="0" l="0" r="0" t="0"/>
          <a:stretch/>
        </p:blipFill>
        <p:spPr>
          <a:xfrm>
            <a:off x="13334295" y="9478947"/>
            <a:ext cx="4953705" cy="808053"/>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4" name="Shape 944"/>
        <p:cNvGrpSpPr/>
        <p:nvPr/>
      </p:nvGrpSpPr>
      <p:grpSpPr>
        <a:xfrm>
          <a:off x="0" y="0"/>
          <a:ext cx="0" cy="0"/>
          <a:chOff x="0" y="0"/>
          <a:chExt cx="0" cy="0"/>
        </a:xfrm>
      </p:grpSpPr>
      <p:pic>
        <p:nvPicPr>
          <p:cNvPr descr="preencoded.png" id="945" name="Google Shape;945;p68"/>
          <p:cNvPicPr preferRelativeResize="0"/>
          <p:nvPr/>
        </p:nvPicPr>
        <p:blipFill rotWithShape="1">
          <a:blip r:embed="rId3">
            <a:alphaModFix/>
          </a:blip>
          <a:srcRect b="0" l="0" r="0" t="0"/>
          <a:stretch/>
        </p:blipFill>
        <p:spPr>
          <a:xfrm>
            <a:off x="0" y="1"/>
            <a:ext cx="18288000" cy="2580531"/>
          </a:xfrm>
          <a:prstGeom prst="rect">
            <a:avLst/>
          </a:prstGeom>
          <a:noFill/>
          <a:ln>
            <a:noFill/>
          </a:ln>
        </p:spPr>
      </p:pic>
      <p:sp>
        <p:nvSpPr>
          <p:cNvPr id="946" name="Google Shape;946;p68"/>
          <p:cNvSpPr/>
          <p:nvPr/>
        </p:nvSpPr>
        <p:spPr>
          <a:xfrm>
            <a:off x="371891" y="3457204"/>
            <a:ext cx="7087790" cy="645170"/>
          </a:xfrm>
          <a:prstGeom prst="rect">
            <a:avLst/>
          </a:prstGeom>
          <a:noFill/>
          <a:ln>
            <a:noFill/>
          </a:ln>
        </p:spPr>
        <p:txBody>
          <a:bodyPr anchorCtr="0" anchor="t" bIns="0" lIns="0" spcFirstLastPara="1" rIns="0" wrap="square" tIns="0">
            <a:noAutofit/>
          </a:bodyPr>
          <a:lstStyle/>
          <a:p>
            <a:pPr indent="0" lvl="0" marL="0" marR="0" rtl="0" algn="l">
              <a:lnSpc>
                <a:spcPct val="56818"/>
              </a:lnSpc>
              <a:spcBef>
                <a:spcPts val="0"/>
              </a:spcBef>
              <a:spcAft>
                <a:spcPts val="0"/>
              </a:spcAft>
              <a:buClr>
                <a:srgbClr val="000000"/>
              </a:buClr>
              <a:buSzPts val="4400"/>
              <a:buFont typeface="Arial"/>
              <a:buNone/>
            </a:pPr>
            <a:r>
              <a:rPr b="1" i="0" lang="en-US" sz="4400" u="none" cap="none" strike="noStrike">
                <a:solidFill>
                  <a:schemeClr val="dk2"/>
                </a:solidFill>
                <a:latin typeface="Calibri"/>
                <a:ea typeface="Calibri"/>
                <a:cs typeface="Calibri"/>
                <a:sym typeface="Calibri"/>
              </a:rPr>
              <a:t>Crea una risposta TikTok di 30 secondi utilizzando SIFT</a:t>
            </a:r>
            <a:endParaRPr b="0" i="0" sz="4400" u="none" cap="none" strike="noStrike">
              <a:solidFill>
                <a:schemeClr val="dk2"/>
              </a:solidFill>
              <a:latin typeface="Calibri"/>
              <a:ea typeface="Calibri"/>
              <a:cs typeface="Calibri"/>
              <a:sym typeface="Calibri"/>
            </a:endParaRPr>
          </a:p>
        </p:txBody>
      </p:sp>
      <p:sp>
        <p:nvSpPr>
          <p:cNvPr id="947" name="Google Shape;947;p68"/>
          <p:cNvSpPr/>
          <p:nvPr/>
        </p:nvSpPr>
        <p:spPr>
          <a:xfrm>
            <a:off x="9129713" y="4565452"/>
            <a:ext cx="28575" cy="5096321"/>
          </a:xfrm>
          <a:prstGeom prst="roundRect">
            <a:avLst>
              <a:gd fmla="val 303434" name="adj"/>
            </a:avLst>
          </a:prstGeom>
          <a:solidFill>
            <a:srgbClr val="E3B4B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48" name="Google Shape;948;p68"/>
          <p:cNvSpPr/>
          <p:nvPr/>
        </p:nvSpPr>
        <p:spPr>
          <a:xfrm>
            <a:off x="8321056" y="4783336"/>
            <a:ext cx="619274" cy="28575"/>
          </a:xfrm>
          <a:prstGeom prst="roundRect">
            <a:avLst>
              <a:gd fmla="val 303434" name="adj"/>
            </a:avLst>
          </a:prstGeom>
          <a:solidFill>
            <a:srgbClr val="E3B4B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49" name="Google Shape;949;p68"/>
          <p:cNvSpPr/>
          <p:nvPr/>
        </p:nvSpPr>
        <p:spPr>
          <a:xfrm>
            <a:off x="8911754" y="4565451"/>
            <a:ext cx="464493" cy="464493"/>
          </a:xfrm>
          <a:prstGeom prst="roundRect">
            <a:avLst>
              <a:gd fmla="val 18667"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50" name="Google Shape;950;p68"/>
          <p:cNvSpPr/>
          <p:nvPr/>
        </p:nvSpPr>
        <p:spPr>
          <a:xfrm>
            <a:off x="8989144" y="4604147"/>
            <a:ext cx="309563" cy="386954"/>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438"/>
              <a:buFont typeface="Arial"/>
              <a:buNone/>
            </a:pPr>
            <a:r>
              <a:rPr b="1" i="0" lang="en-US" sz="2438" u="none" cap="none" strike="noStrike">
                <a:solidFill>
                  <a:srgbClr val="575656"/>
                </a:solidFill>
                <a:latin typeface="Inter"/>
                <a:ea typeface="Inter"/>
                <a:cs typeface="Inter"/>
                <a:sym typeface="Inter"/>
              </a:rPr>
              <a:t>1</a:t>
            </a:r>
            <a:endParaRPr b="0" i="0" sz="2438" u="none" cap="none" strike="noStrike">
              <a:solidFill>
                <a:srgbClr val="000000"/>
              </a:solidFill>
              <a:latin typeface="Arial"/>
              <a:ea typeface="Arial"/>
              <a:cs typeface="Arial"/>
              <a:sym typeface="Arial"/>
            </a:endParaRPr>
          </a:p>
        </p:txBody>
      </p:sp>
      <p:sp>
        <p:nvSpPr>
          <p:cNvPr id="951" name="Google Shape;951;p68"/>
          <p:cNvSpPr/>
          <p:nvPr/>
        </p:nvSpPr>
        <p:spPr>
          <a:xfrm>
            <a:off x="5531347" y="4636294"/>
            <a:ext cx="2580531" cy="322510"/>
          </a:xfrm>
          <a:prstGeom prst="rect">
            <a:avLst/>
          </a:prstGeom>
          <a:noFill/>
          <a:ln>
            <a:noFill/>
          </a:ln>
        </p:spPr>
        <p:txBody>
          <a:bodyPr anchorCtr="0" anchor="t" bIns="0" lIns="0" spcFirstLastPara="1" rIns="0" wrap="square" tIns="0">
            <a:noAutofit/>
          </a:bodyPr>
          <a:lstStyle/>
          <a:p>
            <a:pPr indent="0" lvl="0" marL="0" marR="0" rtl="0" algn="r">
              <a:lnSpc>
                <a:spcPct val="104166"/>
              </a:lnSpc>
              <a:spcBef>
                <a:spcPts val="0"/>
              </a:spcBef>
              <a:spcAft>
                <a:spcPts val="0"/>
              </a:spcAft>
              <a:buClr>
                <a:srgbClr val="000000"/>
              </a:buClr>
              <a:buSzPts val="2400"/>
              <a:buFont typeface="Arial"/>
              <a:buNone/>
            </a:pPr>
            <a:r>
              <a:rPr b="1" i="0" lang="en-US" sz="2400" u="none" cap="none" strike="noStrike">
                <a:solidFill>
                  <a:srgbClr val="575656"/>
                </a:solidFill>
                <a:latin typeface="Calibri"/>
                <a:ea typeface="Calibri"/>
                <a:cs typeface="Calibri"/>
                <a:sym typeface="Calibri"/>
              </a:rPr>
              <a:t>STOP (0:00-0:05)</a:t>
            </a:r>
            <a:endParaRPr b="0" i="0" sz="2400" u="none" cap="none" strike="noStrike">
              <a:solidFill>
                <a:srgbClr val="000000"/>
              </a:solidFill>
              <a:latin typeface="Calibri"/>
              <a:ea typeface="Calibri"/>
              <a:cs typeface="Calibri"/>
              <a:sym typeface="Calibri"/>
            </a:endParaRPr>
          </a:p>
        </p:txBody>
      </p:sp>
      <p:sp>
        <p:nvSpPr>
          <p:cNvPr id="952" name="Google Shape;952;p68"/>
          <p:cNvSpPr/>
          <p:nvPr/>
        </p:nvSpPr>
        <p:spPr>
          <a:xfrm>
            <a:off x="722411" y="5082629"/>
            <a:ext cx="7389465" cy="660499"/>
          </a:xfrm>
          <a:prstGeom prst="rect">
            <a:avLst/>
          </a:prstGeom>
          <a:noFill/>
          <a:ln>
            <a:noFill/>
          </a:ln>
        </p:spPr>
        <p:txBody>
          <a:bodyPr anchorCtr="0" anchor="t" bIns="0" lIns="0" spcFirstLastPara="1" rIns="0" wrap="square" tIns="0">
            <a:noAutofit/>
          </a:bodyPr>
          <a:lstStyle/>
          <a:p>
            <a:pPr indent="0" lvl="0" marL="0" marR="0" rtl="0" algn="r">
              <a:lnSpc>
                <a:spcPct val="106791"/>
              </a:lnSpc>
              <a:spcBef>
                <a:spcPts val="0"/>
              </a:spcBef>
              <a:spcAft>
                <a:spcPts val="0"/>
              </a:spcAft>
              <a:buClr>
                <a:srgbClr val="000000"/>
              </a:buClr>
              <a:buSzPts val="2400"/>
              <a:buFont typeface="Arial"/>
              <a:buNone/>
            </a:pPr>
            <a:r>
              <a:rPr b="1" i="0" lang="en-US" sz="2400" u="none" cap="none" strike="noStrike">
                <a:solidFill>
                  <a:srgbClr val="575656"/>
                </a:solidFill>
                <a:latin typeface="Calibri"/>
                <a:ea typeface="Calibri"/>
                <a:cs typeface="Calibri"/>
                <a:sym typeface="Calibri"/>
              </a:rPr>
              <a:t>Il gancio: </a:t>
            </a:r>
            <a:r>
              <a:rPr b="0" i="0" lang="en-US" sz="2400" u="none" cap="none" strike="noStrike">
                <a:solidFill>
                  <a:srgbClr val="575656"/>
                </a:solidFill>
                <a:latin typeface="Calibri"/>
                <a:ea typeface="Calibri"/>
                <a:cs typeface="Calibri"/>
                <a:sym typeface="Calibri"/>
              </a:rPr>
              <a:t>"Ehi, fermati un attimo. Prima di condividere in preda al panico quel video sullo "shutdown di Internet", controlliamo bene."</a:t>
            </a:r>
            <a:endParaRPr b="0" i="0" sz="2400" u="none" cap="none" strike="noStrike">
              <a:solidFill>
                <a:srgbClr val="000000"/>
              </a:solidFill>
              <a:latin typeface="Calibri"/>
              <a:ea typeface="Calibri"/>
              <a:cs typeface="Calibri"/>
              <a:sym typeface="Calibri"/>
            </a:endParaRPr>
          </a:p>
        </p:txBody>
      </p:sp>
      <p:sp>
        <p:nvSpPr>
          <p:cNvPr id="953" name="Google Shape;953;p68"/>
          <p:cNvSpPr/>
          <p:nvPr/>
        </p:nvSpPr>
        <p:spPr>
          <a:xfrm>
            <a:off x="9347672" y="6021884"/>
            <a:ext cx="619274" cy="28575"/>
          </a:xfrm>
          <a:prstGeom prst="roundRect">
            <a:avLst>
              <a:gd fmla="val 303434" name="adj"/>
            </a:avLst>
          </a:prstGeom>
          <a:solidFill>
            <a:srgbClr val="E3B4B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54" name="Google Shape;954;p68"/>
          <p:cNvSpPr/>
          <p:nvPr/>
        </p:nvSpPr>
        <p:spPr>
          <a:xfrm>
            <a:off x="8911754" y="5803999"/>
            <a:ext cx="464493" cy="464493"/>
          </a:xfrm>
          <a:prstGeom prst="roundRect">
            <a:avLst>
              <a:gd fmla="val 18667"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55" name="Google Shape;955;p68"/>
          <p:cNvSpPr/>
          <p:nvPr/>
        </p:nvSpPr>
        <p:spPr>
          <a:xfrm>
            <a:off x="8989144" y="5842696"/>
            <a:ext cx="309563" cy="386954"/>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438"/>
              <a:buFont typeface="Arial"/>
              <a:buNone/>
            </a:pPr>
            <a:r>
              <a:rPr b="1" i="0" lang="en-US" sz="2438" u="none" cap="none" strike="noStrike">
                <a:solidFill>
                  <a:srgbClr val="575656"/>
                </a:solidFill>
                <a:latin typeface="Inter"/>
                <a:ea typeface="Inter"/>
                <a:cs typeface="Inter"/>
                <a:sym typeface="Inter"/>
              </a:rPr>
              <a:t>2</a:t>
            </a:r>
            <a:endParaRPr b="0" i="0" sz="2438" u="none" cap="none" strike="noStrike">
              <a:solidFill>
                <a:srgbClr val="000000"/>
              </a:solidFill>
              <a:latin typeface="Arial"/>
              <a:ea typeface="Arial"/>
              <a:cs typeface="Arial"/>
              <a:sym typeface="Arial"/>
            </a:endParaRPr>
          </a:p>
        </p:txBody>
      </p:sp>
      <p:sp>
        <p:nvSpPr>
          <p:cNvPr id="956" name="Google Shape;956;p68"/>
          <p:cNvSpPr/>
          <p:nvPr/>
        </p:nvSpPr>
        <p:spPr>
          <a:xfrm>
            <a:off x="10176150" y="5071752"/>
            <a:ext cx="4118100" cy="645300"/>
          </a:xfrm>
          <a:prstGeom prst="rect">
            <a:avLst/>
          </a:prstGeom>
          <a:noFill/>
          <a:ln>
            <a:noFill/>
          </a:ln>
        </p:spPr>
        <p:txBody>
          <a:bodyPr anchorCtr="0" anchor="t" bIns="0" lIns="0" spcFirstLastPara="1" rIns="0" wrap="square" tIns="0">
            <a:noAutofit/>
          </a:bodyPr>
          <a:lstStyle/>
          <a:p>
            <a:pPr indent="0" lvl="0" marL="0" marR="0" rtl="0" algn="l">
              <a:lnSpc>
                <a:spcPct val="104166"/>
              </a:lnSpc>
              <a:spcBef>
                <a:spcPts val="0"/>
              </a:spcBef>
              <a:spcAft>
                <a:spcPts val="0"/>
              </a:spcAft>
              <a:buClr>
                <a:srgbClr val="000000"/>
              </a:buClr>
              <a:buSzPts val="2400"/>
              <a:buFont typeface="Arial"/>
              <a:buNone/>
            </a:pPr>
            <a:r>
              <a:rPr b="1" i="0" lang="en-US" sz="2400" u="none" cap="none" strike="noStrike">
                <a:solidFill>
                  <a:srgbClr val="575656"/>
                </a:solidFill>
                <a:latin typeface="Calibri"/>
                <a:ea typeface="Calibri"/>
                <a:cs typeface="Calibri"/>
                <a:sym typeface="Calibri"/>
              </a:rPr>
              <a:t>INDAGARE E SCOPRIRE (0:05-0:15)</a:t>
            </a:r>
            <a:endParaRPr b="0" i="0" sz="2400" u="none" cap="none" strike="noStrike">
              <a:solidFill>
                <a:srgbClr val="000000"/>
              </a:solidFill>
              <a:latin typeface="Calibri"/>
              <a:ea typeface="Calibri"/>
              <a:cs typeface="Calibri"/>
              <a:sym typeface="Calibri"/>
            </a:endParaRPr>
          </a:p>
        </p:txBody>
      </p:sp>
      <p:sp>
        <p:nvSpPr>
          <p:cNvPr id="957" name="Google Shape;957;p68"/>
          <p:cNvSpPr/>
          <p:nvPr/>
        </p:nvSpPr>
        <p:spPr>
          <a:xfrm>
            <a:off x="10176148" y="5860247"/>
            <a:ext cx="7389600" cy="990600"/>
          </a:xfrm>
          <a:prstGeom prst="rect">
            <a:avLst/>
          </a:prstGeom>
          <a:noFill/>
          <a:ln>
            <a:noFill/>
          </a:ln>
        </p:spPr>
        <p:txBody>
          <a:bodyPr anchorCtr="0" anchor="t" bIns="0" lIns="0" spcFirstLastPara="1" rIns="0" wrap="square" tIns="0">
            <a:noAutofit/>
          </a:bodyPr>
          <a:lstStyle/>
          <a:p>
            <a:pPr indent="0" lvl="0" marL="0" marR="0" rtl="0" algn="l">
              <a:lnSpc>
                <a:spcPct val="106791"/>
              </a:lnSpc>
              <a:spcBef>
                <a:spcPts val="0"/>
              </a:spcBef>
              <a:spcAft>
                <a:spcPts val="0"/>
              </a:spcAft>
              <a:buClr>
                <a:srgbClr val="000000"/>
              </a:buClr>
              <a:buSzPts val="2400"/>
              <a:buFont typeface="Arial"/>
              <a:buNone/>
            </a:pPr>
            <a:r>
              <a:rPr b="1" i="0" lang="en-US" sz="2400" u="none" cap="none" strike="noStrike">
                <a:solidFill>
                  <a:srgbClr val="575656"/>
                </a:solidFill>
                <a:latin typeface="Calibri"/>
                <a:ea typeface="Calibri"/>
                <a:cs typeface="Calibri"/>
                <a:sym typeface="Calibri"/>
              </a:rPr>
              <a:t>La ricerca: </a:t>
            </a:r>
            <a:r>
              <a:rPr b="0" i="0" lang="en-US" sz="2400" u="none" cap="none" strike="noStrike">
                <a:solidFill>
                  <a:srgbClr val="575656"/>
                </a:solidFill>
                <a:latin typeface="Calibri"/>
                <a:ea typeface="Calibri"/>
                <a:cs typeface="Calibri"/>
                <a:sym typeface="Calibri"/>
              </a:rPr>
              <a:t>"Per prima cosa, ho cliccato sul profilo: è un account nuovo di zecca senza alcun link a fonti. Poi ho cercato su Google 'interruzione globale di Internet 2025'. Indovinate un po'? Nessun risultato dalla BBC, da Reuters o da altri siti di notizie tecnologiche".</a:t>
            </a:r>
            <a:endParaRPr b="0" i="0" sz="2400" u="none" cap="none" strike="noStrike">
              <a:solidFill>
                <a:srgbClr val="000000"/>
              </a:solidFill>
              <a:latin typeface="Calibri"/>
              <a:ea typeface="Calibri"/>
              <a:cs typeface="Calibri"/>
              <a:sym typeface="Calibri"/>
            </a:endParaRPr>
          </a:p>
        </p:txBody>
      </p:sp>
      <p:sp>
        <p:nvSpPr>
          <p:cNvPr id="958" name="Google Shape;958;p68"/>
          <p:cNvSpPr/>
          <p:nvPr/>
        </p:nvSpPr>
        <p:spPr>
          <a:xfrm>
            <a:off x="8321056" y="7089428"/>
            <a:ext cx="619274" cy="28575"/>
          </a:xfrm>
          <a:prstGeom prst="roundRect">
            <a:avLst>
              <a:gd fmla="val 303434" name="adj"/>
            </a:avLst>
          </a:prstGeom>
          <a:solidFill>
            <a:srgbClr val="E3B4B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59" name="Google Shape;959;p68"/>
          <p:cNvSpPr/>
          <p:nvPr/>
        </p:nvSpPr>
        <p:spPr>
          <a:xfrm>
            <a:off x="8911754" y="6871544"/>
            <a:ext cx="464493" cy="464493"/>
          </a:xfrm>
          <a:prstGeom prst="roundRect">
            <a:avLst>
              <a:gd fmla="val 18667"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60" name="Google Shape;960;p68"/>
          <p:cNvSpPr/>
          <p:nvPr/>
        </p:nvSpPr>
        <p:spPr>
          <a:xfrm>
            <a:off x="8989144" y="6910239"/>
            <a:ext cx="309563" cy="386954"/>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438"/>
              <a:buFont typeface="Arial"/>
              <a:buNone/>
            </a:pPr>
            <a:r>
              <a:rPr b="1" i="0" lang="en-US" sz="2438" u="none" cap="none" strike="noStrike">
                <a:solidFill>
                  <a:srgbClr val="575656"/>
                </a:solidFill>
                <a:latin typeface="Inter"/>
                <a:ea typeface="Inter"/>
                <a:cs typeface="Inter"/>
                <a:sym typeface="Inter"/>
              </a:rPr>
              <a:t>3</a:t>
            </a:r>
            <a:endParaRPr b="0" i="0" sz="2438" u="none" cap="none" strike="noStrike">
              <a:solidFill>
                <a:srgbClr val="000000"/>
              </a:solidFill>
              <a:latin typeface="Arial"/>
              <a:ea typeface="Arial"/>
              <a:cs typeface="Arial"/>
              <a:sym typeface="Arial"/>
            </a:endParaRPr>
          </a:p>
        </p:txBody>
      </p:sp>
      <p:sp>
        <p:nvSpPr>
          <p:cNvPr id="961" name="Google Shape;961;p68"/>
          <p:cNvSpPr/>
          <p:nvPr/>
        </p:nvSpPr>
        <p:spPr>
          <a:xfrm>
            <a:off x="5531347" y="6878983"/>
            <a:ext cx="2580600" cy="322500"/>
          </a:xfrm>
          <a:prstGeom prst="rect">
            <a:avLst/>
          </a:prstGeom>
          <a:noFill/>
          <a:ln>
            <a:noFill/>
          </a:ln>
        </p:spPr>
        <p:txBody>
          <a:bodyPr anchorCtr="0" anchor="t" bIns="0" lIns="0" spcFirstLastPara="1" rIns="0" wrap="square" tIns="0">
            <a:noAutofit/>
          </a:bodyPr>
          <a:lstStyle/>
          <a:p>
            <a:pPr indent="0" lvl="0" marL="0" marR="0" rtl="0" algn="r">
              <a:lnSpc>
                <a:spcPct val="104166"/>
              </a:lnSpc>
              <a:spcBef>
                <a:spcPts val="0"/>
              </a:spcBef>
              <a:spcAft>
                <a:spcPts val="0"/>
              </a:spcAft>
              <a:buClr>
                <a:srgbClr val="000000"/>
              </a:buClr>
              <a:buSzPts val="2400"/>
              <a:buFont typeface="Arial"/>
              <a:buNone/>
            </a:pPr>
            <a:r>
              <a:rPr b="1" i="0" lang="en-US" sz="2400" u="none" cap="none" strike="noStrike">
                <a:solidFill>
                  <a:srgbClr val="575656"/>
                </a:solidFill>
                <a:latin typeface="Calibri"/>
                <a:ea typeface="Calibri"/>
                <a:cs typeface="Calibri"/>
                <a:sym typeface="Calibri"/>
              </a:rPr>
              <a:t>RINTRACCIARE (0:15-0:25)</a:t>
            </a:r>
            <a:endParaRPr b="0" i="0" sz="2400" u="none" cap="none" strike="noStrike">
              <a:solidFill>
                <a:srgbClr val="000000"/>
              </a:solidFill>
              <a:latin typeface="Calibri"/>
              <a:ea typeface="Calibri"/>
              <a:cs typeface="Calibri"/>
              <a:sym typeface="Calibri"/>
            </a:endParaRPr>
          </a:p>
        </p:txBody>
      </p:sp>
      <p:sp>
        <p:nvSpPr>
          <p:cNvPr id="962" name="Google Shape;962;p68"/>
          <p:cNvSpPr/>
          <p:nvPr/>
        </p:nvSpPr>
        <p:spPr>
          <a:xfrm>
            <a:off x="722275" y="7674052"/>
            <a:ext cx="7389600" cy="1566900"/>
          </a:xfrm>
          <a:prstGeom prst="rect">
            <a:avLst/>
          </a:prstGeom>
          <a:noFill/>
          <a:ln>
            <a:noFill/>
          </a:ln>
        </p:spPr>
        <p:txBody>
          <a:bodyPr anchorCtr="0" anchor="t" bIns="0" lIns="0" spcFirstLastPara="1" rIns="0" wrap="square" tIns="0">
            <a:noAutofit/>
          </a:bodyPr>
          <a:lstStyle/>
          <a:p>
            <a:pPr indent="0" lvl="0" marL="0" marR="0" rtl="0" algn="r">
              <a:lnSpc>
                <a:spcPct val="106791"/>
              </a:lnSpc>
              <a:spcBef>
                <a:spcPts val="0"/>
              </a:spcBef>
              <a:spcAft>
                <a:spcPts val="0"/>
              </a:spcAft>
              <a:buClr>
                <a:srgbClr val="000000"/>
              </a:buClr>
              <a:buSzPts val="2400"/>
              <a:buFont typeface="Arial"/>
              <a:buNone/>
            </a:pPr>
            <a:r>
              <a:rPr b="1" i="0" lang="en-US" sz="2400" u="none" cap="none" strike="noStrike">
                <a:solidFill>
                  <a:srgbClr val="575656"/>
                </a:solidFill>
                <a:latin typeface="Calibri"/>
                <a:ea typeface="Calibri"/>
                <a:cs typeface="Calibri"/>
                <a:sym typeface="Calibri"/>
              </a:rPr>
              <a:t>La prova: </a:t>
            </a:r>
            <a:r>
              <a:rPr b="0" i="0" lang="en-US" sz="2400" u="none" cap="none" strike="noStrike">
                <a:solidFill>
                  <a:srgbClr val="575656"/>
                </a:solidFill>
                <a:latin typeface="Calibri"/>
                <a:ea typeface="Calibri"/>
                <a:cs typeface="Calibri"/>
                <a:sym typeface="Calibri"/>
              </a:rPr>
              <a:t>"Ho effettuato una ricerca inversa sull'immagine del 'documento trapelato'. In realtà si tratta di uno screenshot modificato tratto da un film di fantascienza del 2014".</a:t>
            </a:r>
            <a:endParaRPr b="0" i="0" sz="2400" u="none" cap="none" strike="noStrike">
              <a:solidFill>
                <a:srgbClr val="000000"/>
              </a:solidFill>
              <a:latin typeface="Calibri"/>
              <a:ea typeface="Calibri"/>
              <a:cs typeface="Calibri"/>
              <a:sym typeface="Calibri"/>
            </a:endParaRPr>
          </a:p>
        </p:txBody>
      </p:sp>
      <p:sp>
        <p:nvSpPr>
          <p:cNvPr id="963" name="Google Shape;963;p68"/>
          <p:cNvSpPr/>
          <p:nvPr/>
        </p:nvSpPr>
        <p:spPr>
          <a:xfrm>
            <a:off x="9347672" y="8157121"/>
            <a:ext cx="619274" cy="28575"/>
          </a:xfrm>
          <a:prstGeom prst="roundRect">
            <a:avLst>
              <a:gd fmla="val 303434" name="adj"/>
            </a:avLst>
          </a:prstGeom>
          <a:solidFill>
            <a:srgbClr val="E3B4B9"/>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64" name="Google Shape;964;p68"/>
          <p:cNvSpPr/>
          <p:nvPr/>
        </p:nvSpPr>
        <p:spPr>
          <a:xfrm>
            <a:off x="8911754" y="7939236"/>
            <a:ext cx="464493" cy="464493"/>
          </a:xfrm>
          <a:prstGeom prst="roundRect">
            <a:avLst>
              <a:gd fmla="val 18667"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65" name="Google Shape;965;p68"/>
          <p:cNvSpPr/>
          <p:nvPr/>
        </p:nvSpPr>
        <p:spPr>
          <a:xfrm>
            <a:off x="8989144" y="7977932"/>
            <a:ext cx="309563" cy="386954"/>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2438"/>
              <a:buFont typeface="Arial"/>
              <a:buNone/>
            </a:pPr>
            <a:r>
              <a:rPr b="1" i="0" lang="en-US" sz="2438" u="none" cap="none" strike="noStrike">
                <a:solidFill>
                  <a:srgbClr val="575656"/>
                </a:solidFill>
                <a:latin typeface="Inter"/>
                <a:ea typeface="Inter"/>
                <a:cs typeface="Inter"/>
                <a:sym typeface="Inter"/>
              </a:rPr>
              <a:t>4</a:t>
            </a:r>
            <a:endParaRPr b="0" i="0" sz="2438" u="none" cap="none" strike="noStrike">
              <a:solidFill>
                <a:srgbClr val="000000"/>
              </a:solidFill>
              <a:latin typeface="Arial"/>
              <a:ea typeface="Arial"/>
              <a:cs typeface="Arial"/>
              <a:sym typeface="Arial"/>
            </a:endParaRPr>
          </a:p>
        </p:txBody>
      </p:sp>
      <p:sp>
        <p:nvSpPr>
          <p:cNvPr id="966" name="Google Shape;966;p68"/>
          <p:cNvSpPr/>
          <p:nvPr/>
        </p:nvSpPr>
        <p:spPr>
          <a:xfrm>
            <a:off x="10176123" y="7962527"/>
            <a:ext cx="3307800" cy="322500"/>
          </a:xfrm>
          <a:prstGeom prst="rect">
            <a:avLst/>
          </a:prstGeom>
          <a:noFill/>
          <a:ln>
            <a:noFill/>
          </a:ln>
        </p:spPr>
        <p:txBody>
          <a:bodyPr anchorCtr="0" anchor="t" bIns="0" lIns="0" spcFirstLastPara="1" rIns="0" wrap="square" tIns="0">
            <a:noAutofit/>
          </a:bodyPr>
          <a:lstStyle/>
          <a:p>
            <a:pPr indent="0" lvl="0" marL="0" marR="0" rtl="0" algn="l">
              <a:lnSpc>
                <a:spcPct val="104166"/>
              </a:lnSpc>
              <a:spcBef>
                <a:spcPts val="0"/>
              </a:spcBef>
              <a:spcAft>
                <a:spcPts val="0"/>
              </a:spcAft>
              <a:buClr>
                <a:srgbClr val="000000"/>
              </a:buClr>
              <a:buSzPts val="2400"/>
              <a:buFont typeface="Arial"/>
              <a:buNone/>
            </a:pPr>
            <a:r>
              <a:rPr b="1" i="0" lang="en-US" sz="2400" u="none" cap="none" strike="noStrike">
                <a:solidFill>
                  <a:srgbClr val="575656"/>
                </a:solidFill>
                <a:latin typeface="Calibri"/>
                <a:ea typeface="Calibri"/>
                <a:cs typeface="Calibri"/>
                <a:sym typeface="Calibri"/>
              </a:rPr>
              <a:t>CONCLUSIONE (0:25-0:30)</a:t>
            </a:r>
            <a:endParaRPr b="0" i="0" sz="2400" u="none" cap="none" strike="noStrike">
              <a:solidFill>
                <a:srgbClr val="000000"/>
              </a:solidFill>
              <a:latin typeface="Calibri"/>
              <a:ea typeface="Calibri"/>
              <a:cs typeface="Calibri"/>
              <a:sym typeface="Calibri"/>
            </a:endParaRPr>
          </a:p>
        </p:txBody>
      </p:sp>
      <p:sp>
        <p:nvSpPr>
          <p:cNvPr id="967" name="Google Shape;967;p68"/>
          <p:cNvSpPr/>
          <p:nvPr/>
        </p:nvSpPr>
        <p:spPr>
          <a:xfrm>
            <a:off x="10176123" y="8408862"/>
            <a:ext cx="7389600" cy="660600"/>
          </a:xfrm>
          <a:prstGeom prst="rect">
            <a:avLst/>
          </a:prstGeom>
          <a:noFill/>
          <a:ln>
            <a:noFill/>
          </a:ln>
        </p:spPr>
        <p:txBody>
          <a:bodyPr anchorCtr="0" anchor="t" bIns="0" lIns="0" spcFirstLastPara="1" rIns="0" wrap="square" tIns="0">
            <a:noAutofit/>
          </a:bodyPr>
          <a:lstStyle/>
          <a:p>
            <a:pPr indent="0" lvl="0" marL="0" marR="0" rtl="0" algn="l">
              <a:lnSpc>
                <a:spcPct val="106791"/>
              </a:lnSpc>
              <a:spcBef>
                <a:spcPts val="0"/>
              </a:spcBef>
              <a:spcAft>
                <a:spcPts val="0"/>
              </a:spcAft>
              <a:buClr>
                <a:srgbClr val="000000"/>
              </a:buClr>
              <a:buSzPts val="2400"/>
              <a:buFont typeface="Arial"/>
              <a:buNone/>
            </a:pPr>
            <a:r>
              <a:rPr b="1" i="0" lang="en-US" sz="2400" u="none" cap="none" strike="noStrike">
                <a:solidFill>
                  <a:srgbClr val="575656"/>
                </a:solidFill>
                <a:latin typeface="Calibri"/>
                <a:ea typeface="Calibri"/>
                <a:cs typeface="Calibri"/>
                <a:sym typeface="Calibri"/>
              </a:rPr>
              <a:t>La verità: </a:t>
            </a:r>
            <a:r>
              <a:rPr b="0" i="0" lang="en-US" sz="2400" u="none" cap="none" strike="noStrike">
                <a:solidFill>
                  <a:srgbClr val="575656"/>
                </a:solidFill>
                <a:latin typeface="Calibri"/>
                <a:ea typeface="Calibri"/>
                <a:cs typeface="Calibri"/>
                <a:sym typeface="Calibri"/>
              </a:rPr>
              <a:t>"Internet è decentralizzato; non esiste un unico interruttore per spegnerlo. Si tratta di un clickbait. Non cadete nella trappola della paura".</a:t>
            </a:r>
            <a:endParaRPr b="0" i="0" sz="2400" u="none" cap="none" strike="noStrike">
              <a:solidFill>
                <a:srgbClr val="000000"/>
              </a:solidFill>
              <a:latin typeface="Calibri"/>
              <a:ea typeface="Calibri"/>
              <a:cs typeface="Calibri"/>
              <a:sym typeface="Calibri"/>
            </a:endParaRPr>
          </a:p>
        </p:txBody>
      </p:sp>
      <p:pic>
        <p:nvPicPr>
          <p:cNvPr id="968" name="Google Shape;968;p68"/>
          <p:cNvPicPr preferRelativeResize="0"/>
          <p:nvPr/>
        </p:nvPicPr>
        <p:blipFill rotWithShape="1">
          <a:blip r:embed="rId4">
            <a:alphaModFix/>
          </a:blip>
          <a:srcRect b="0" l="0" r="0" t="0"/>
          <a:stretch/>
        </p:blipFill>
        <p:spPr>
          <a:xfrm>
            <a:off x="15463745" y="9661773"/>
            <a:ext cx="2824255" cy="460695"/>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3" name="Shape 973"/>
        <p:cNvGrpSpPr/>
        <p:nvPr/>
      </p:nvGrpSpPr>
      <p:grpSpPr>
        <a:xfrm>
          <a:off x="0" y="0"/>
          <a:ext cx="0" cy="0"/>
          <a:chOff x="0" y="0"/>
          <a:chExt cx="0" cy="0"/>
        </a:xfrm>
      </p:grpSpPr>
      <p:pic>
        <p:nvPicPr>
          <p:cNvPr descr="preencoded.png" id="974" name="Google Shape;974;p4"/>
          <p:cNvPicPr preferRelativeResize="0"/>
          <p:nvPr/>
        </p:nvPicPr>
        <p:blipFill rotWithShape="1">
          <a:blip r:embed="rId3">
            <a:alphaModFix/>
          </a:blip>
          <a:srcRect b="0" l="0" r="0" t="0"/>
          <a:stretch/>
        </p:blipFill>
        <p:spPr>
          <a:xfrm>
            <a:off x="11430000" y="0"/>
            <a:ext cx="6858000" cy="10287000"/>
          </a:xfrm>
          <a:prstGeom prst="rect">
            <a:avLst/>
          </a:prstGeom>
          <a:noFill/>
          <a:ln>
            <a:noFill/>
          </a:ln>
        </p:spPr>
      </p:pic>
      <p:sp>
        <p:nvSpPr>
          <p:cNvPr id="975" name="Google Shape;975;p4"/>
          <p:cNvSpPr/>
          <p:nvPr/>
        </p:nvSpPr>
        <p:spPr>
          <a:xfrm>
            <a:off x="852925" y="864700"/>
            <a:ext cx="11478900" cy="942900"/>
          </a:xfrm>
          <a:prstGeom prst="rect">
            <a:avLst/>
          </a:prstGeom>
          <a:noFill/>
          <a:ln>
            <a:noFill/>
          </a:ln>
        </p:spPr>
        <p:txBody>
          <a:bodyPr anchorCtr="0" anchor="t" bIns="0" lIns="0" spcFirstLastPara="1" rIns="0" wrap="square" tIns="0">
            <a:noAutofit/>
          </a:bodyPr>
          <a:lstStyle/>
          <a:p>
            <a:pPr indent="0" lvl="0" marL="0" marR="0" rtl="0" algn="l">
              <a:lnSpc>
                <a:spcPct val="148450"/>
              </a:lnSpc>
              <a:spcBef>
                <a:spcPts val="0"/>
              </a:spcBef>
              <a:spcAft>
                <a:spcPts val="0"/>
              </a:spcAft>
              <a:buClr>
                <a:srgbClr val="000000"/>
              </a:buClr>
              <a:buSzPts val="4000"/>
              <a:buFont typeface="Arial"/>
              <a:buNone/>
            </a:pPr>
            <a:r>
              <a:rPr b="1" i="0" lang="en-US" sz="4000" u="none" cap="none" strike="noStrike">
                <a:solidFill>
                  <a:schemeClr val="dk2"/>
                </a:solidFill>
                <a:latin typeface="Calibri"/>
                <a:ea typeface="Calibri"/>
                <a:cs typeface="Calibri"/>
                <a:sym typeface="Calibri"/>
              </a:rPr>
              <a:t>Mostra il tuo lavoro, costruisci la resilienza digitale</a:t>
            </a:r>
            <a:endParaRPr b="0" i="0" sz="4000" u="none" cap="none" strike="noStrike">
              <a:solidFill>
                <a:schemeClr val="dk2"/>
              </a:solidFill>
              <a:latin typeface="Calibri"/>
              <a:ea typeface="Calibri"/>
              <a:cs typeface="Calibri"/>
              <a:sym typeface="Calibri"/>
            </a:endParaRPr>
          </a:p>
        </p:txBody>
      </p:sp>
      <p:sp>
        <p:nvSpPr>
          <p:cNvPr id="976" name="Google Shape;976;p4"/>
          <p:cNvSpPr/>
          <p:nvPr/>
        </p:nvSpPr>
        <p:spPr>
          <a:xfrm>
            <a:off x="852934" y="1628607"/>
            <a:ext cx="3655500" cy="456900"/>
          </a:xfrm>
          <a:prstGeom prst="rect">
            <a:avLst/>
          </a:prstGeom>
          <a:noFill/>
          <a:ln>
            <a:noFill/>
          </a:ln>
        </p:spPr>
        <p:txBody>
          <a:bodyPr anchorCtr="0" anchor="t" bIns="0" lIns="0" spcFirstLastPara="1" rIns="0" wrap="square" tIns="0">
            <a:noAutofit/>
          </a:bodyPr>
          <a:lstStyle/>
          <a:p>
            <a:pPr indent="0" lvl="0" marL="0" marR="0" rtl="0" algn="l">
              <a:lnSpc>
                <a:spcPct val="148458"/>
              </a:lnSpc>
              <a:spcBef>
                <a:spcPts val="0"/>
              </a:spcBef>
              <a:spcAft>
                <a:spcPts val="0"/>
              </a:spcAft>
              <a:buClr>
                <a:srgbClr val="000000"/>
              </a:buClr>
              <a:buSzPts val="2400"/>
              <a:buFont typeface="Arial"/>
              <a:buNone/>
            </a:pPr>
            <a:r>
              <a:rPr b="1" i="0" lang="en-US" sz="2400" u="none" cap="none" strike="noStrike">
                <a:solidFill>
                  <a:schemeClr val="dk2"/>
                </a:solidFill>
                <a:latin typeface="Calibri"/>
                <a:ea typeface="Calibri"/>
                <a:cs typeface="Calibri"/>
                <a:sym typeface="Calibri"/>
              </a:rPr>
              <a:t>Il vero obiettivo</a:t>
            </a:r>
            <a:endParaRPr b="0" i="0" sz="2400" u="none" cap="none" strike="noStrike">
              <a:solidFill>
                <a:schemeClr val="dk2"/>
              </a:solidFill>
              <a:latin typeface="Calibri"/>
              <a:ea typeface="Calibri"/>
              <a:cs typeface="Calibri"/>
              <a:sym typeface="Calibri"/>
            </a:endParaRPr>
          </a:p>
        </p:txBody>
      </p:sp>
      <p:sp>
        <p:nvSpPr>
          <p:cNvPr id="977" name="Google Shape;977;p4"/>
          <p:cNvSpPr/>
          <p:nvPr/>
        </p:nvSpPr>
        <p:spPr>
          <a:xfrm>
            <a:off x="794450" y="2176425"/>
            <a:ext cx="5910300" cy="2436000"/>
          </a:xfrm>
          <a:prstGeom prst="rect">
            <a:avLst/>
          </a:prstGeom>
          <a:noFill/>
          <a:ln>
            <a:noFill/>
          </a:ln>
        </p:spPr>
        <p:txBody>
          <a:bodyPr anchorCtr="0" anchor="t" bIns="0" lIns="0" spcFirstLastPara="1" rIns="0" wrap="square" tIns="0">
            <a:noAutofit/>
          </a:bodyPr>
          <a:lstStyle/>
          <a:p>
            <a:pPr indent="0" lvl="0" marL="0" marR="0" rtl="0" algn="l">
              <a:lnSpc>
                <a:spcPct val="127625"/>
              </a:lnSpc>
              <a:spcBef>
                <a:spcPts val="0"/>
              </a:spcBef>
              <a:spcAft>
                <a:spcPts val="0"/>
              </a:spcAft>
              <a:buClr>
                <a:srgbClr val="000000"/>
              </a:buClr>
              <a:buSzPts val="2400"/>
              <a:buFont typeface="Arial"/>
              <a:buNone/>
            </a:pPr>
            <a:r>
              <a:rPr b="0" i="0" lang="en-US" sz="2400" u="none" cap="none" strike="noStrike">
                <a:solidFill>
                  <a:srgbClr val="575656"/>
                </a:solidFill>
                <a:latin typeface="Calibri"/>
                <a:ea typeface="Calibri"/>
                <a:cs typeface="Calibri"/>
                <a:sym typeface="Calibri"/>
              </a:rPr>
              <a:t>L'obiettivo non è semplicemente dichiarare "questo è sbagliato", ma </a:t>
            </a:r>
            <a:r>
              <a:rPr b="1" i="0" lang="en-US" sz="2400" u="none" cap="none" strike="noStrike">
                <a:solidFill>
                  <a:srgbClr val="BD081C"/>
                </a:solidFill>
                <a:latin typeface="Calibri"/>
                <a:ea typeface="Calibri"/>
                <a:cs typeface="Calibri"/>
                <a:sym typeface="Calibri"/>
              </a:rPr>
              <a:t>dimostrare la tua metodologia</a:t>
            </a:r>
            <a:r>
              <a:rPr b="0" i="0" lang="en-US" sz="2400" u="none" cap="none" strike="noStrike">
                <a:solidFill>
                  <a:srgbClr val="575656"/>
                </a:solidFill>
                <a:latin typeface="Calibri"/>
                <a:ea typeface="Calibri"/>
                <a:cs typeface="Calibri"/>
                <a:sym typeface="Calibri"/>
              </a:rPr>
              <a:t>. Quando spieghi i tuoi passaggi di verifica, dai agli altri la possibilità di identificare da soli le informazioni errate.</a:t>
            </a:r>
            <a:endParaRPr b="0" i="0" sz="2400" u="none" cap="none" strike="noStrike">
              <a:solidFill>
                <a:srgbClr val="000000"/>
              </a:solidFill>
              <a:latin typeface="Calibri"/>
              <a:ea typeface="Calibri"/>
              <a:cs typeface="Calibri"/>
              <a:sym typeface="Calibri"/>
            </a:endParaRPr>
          </a:p>
        </p:txBody>
      </p:sp>
      <p:sp>
        <p:nvSpPr>
          <p:cNvPr id="978" name="Google Shape;978;p4"/>
          <p:cNvSpPr/>
          <p:nvPr/>
        </p:nvSpPr>
        <p:spPr>
          <a:xfrm>
            <a:off x="794450" y="4544850"/>
            <a:ext cx="5910300" cy="3162900"/>
          </a:xfrm>
          <a:prstGeom prst="rect">
            <a:avLst/>
          </a:prstGeom>
          <a:noFill/>
          <a:ln>
            <a:noFill/>
          </a:ln>
        </p:spPr>
        <p:txBody>
          <a:bodyPr anchorCtr="0" anchor="t" bIns="0" lIns="0" spcFirstLastPara="1" rIns="0" wrap="square" tIns="0">
            <a:noAutofit/>
          </a:bodyPr>
          <a:lstStyle/>
          <a:p>
            <a:pPr indent="0" lvl="0" marL="0" marR="0" rtl="0" algn="l">
              <a:lnSpc>
                <a:spcPct val="127625"/>
              </a:lnSpc>
              <a:spcBef>
                <a:spcPts val="0"/>
              </a:spcBef>
              <a:spcAft>
                <a:spcPts val="0"/>
              </a:spcAft>
              <a:buClr>
                <a:srgbClr val="000000"/>
              </a:buClr>
              <a:buSzPts val="2400"/>
              <a:buFont typeface="Arial"/>
              <a:buNone/>
            </a:pPr>
            <a:r>
              <a:rPr b="0" i="0" lang="en-US" sz="2400" u="none" cap="none" strike="noStrike">
                <a:solidFill>
                  <a:srgbClr val="575656"/>
                </a:solidFill>
                <a:latin typeface="Calibri"/>
                <a:ea typeface="Calibri"/>
                <a:cs typeface="Calibri"/>
                <a:sym typeface="Calibri"/>
              </a:rPr>
              <a:t>Seguendo il processo SIFT (</a:t>
            </a:r>
            <a:r>
              <a:rPr b="1" i="0" lang="en-US" sz="2400" u="none" cap="none" strike="noStrike">
                <a:solidFill>
                  <a:srgbClr val="575656"/>
                </a:solidFill>
                <a:latin typeface="Calibri"/>
                <a:ea typeface="Calibri"/>
                <a:cs typeface="Calibri"/>
                <a:sym typeface="Calibri"/>
              </a:rPr>
              <a:t>Stop, Investigate, Find trusted sources, Trace claims back to their origin, ovvero </a:t>
            </a:r>
            <a:r>
              <a:rPr b="0" i="0" lang="en-US" sz="2400" u="none" cap="none" strike="noStrike">
                <a:solidFill>
                  <a:srgbClr val="575656"/>
                </a:solidFill>
                <a:latin typeface="Calibri"/>
                <a:ea typeface="Calibri"/>
                <a:cs typeface="Calibri"/>
                <a:sym typeface="Calibri"/>
              </a:rPr>
              <a:t>Fermati, </a:t>
            </a:r>
            <a:r>
              <a:rPr b="1" i="0" lang="en-US" sz="2400" u="none" cap="none" strike="noStrike">
                <a:solidFill>
                  <a:srgbClr val="575656"/>
                </a:solidFill>
                <a:latin typeface="Calibri"/>
                <a:ea typeface="Calibri"/>
                <a:cs typeface="Calibri"/>
                <a:sym typeface="Calibri"/>
              </a:rPr>
              <a:t>Indaga, Trova fonti affidabili, Rintraccia le affermazioni fino alla loro origine)</a:t>
            </a:r>
            <a:r>
              <a:rPr b="0" i="0" lang="en-US" sz="2400" u="none" cap="none" strike="noStrike">
                <a:solidFill>
                  <a:srgbClr val="575656"/>
                </a:solidFill>
                <a:latin typeface="Calibri"/>
                <a:ea typeface="Calibri"/>
                <a:cs typeface="Calibri"/>
                <a:sym typeface="Calibri"/>
              </a:rPr>
              <a:t>, ti trasformi da consumatore passivo a cittadino digitale attivo.</a:t>
            </a:r>
            <a:endParaRPr b="0" i="0" sz="2400" u="none" cap="none" strike="noStrike">
              <a:solidFill>
                <a:srgbClr val="000000"/>
              </a:solidFill>
              <a:latin typeface="Calibri"/>
              <a:ea typeface="Calibri"/>
              <a:cs typeface="Calibri"/>
              <a:sym typeface="Calibri"/>
            </a:endParaRPr>
          </a:p>
        </p:txBody>
      </p:sp>
      <p:sp>
        <p:nvSpPr>
          <p:cNvPr id="979" name="Google Shape;979;p4"/>
          <p:cNvSpPr/>
          <p:nvPr/>
        </p:nvSpPr>
        <p:spPr>
          <a:xfrm>
            <a:off x="794450" y="7866150"/>
            <a:ext cx="5910300" cy="2230500"/>
          </a:xfrm>
          <a:prstGeom prst="rect">
            <a:avLst/>
          </a:prstGeom>
          <a:noFill/>
          <a:ln>
            <a:noFill/>
          </a:ln>
        </p:spPr>
        <p:txBody>
          <a:bodyPr anchorCtr="0" anchor="t" bIns="0" lIns="0" spcFirstLastPara="1" rIns="0" wrap="square" tIns="0">
            <a:noAutofit/>
          </a:bodyPr>
          <a:lstStyle/>
          <a:p>
            <a:pPr indent="0" lvl="0" marL="0" marR="0" rtl="0" algn="l">
              <a:lnSpc>
                <a:spcPct val="127625"/>
              </a:lnSpc>
              <a:spcBef>
                <a:spcPts val="0"/>
              </a:spcBef>
              <a:spcAft>
                <a:spcPts val="0"/>
              </a:spcAft>
              <a:buClr>
                <a:srgbClr val="000000"/>
              </a:buClr>
              <a:buSzPts val="2400"/>
              <a:buFont typeface="Arial"/>
              <a:buNone/>
            </a:pPr>
            <a:r>
              <a:rPr b="0" i="0" lang="en-US" sz="2400" u="none" cap="none" strike="noStrike">
                <a:solidFill>
                  <a:srgbClr val="575656"/>
                </a:solidFill>
                <a:latin typeface="Calibri"/>
                <a:ea typeface="Calibri"/>
                <a:cs typeface="Calibri"/>
                <a:sym typeface="Calibri"/>
              </a:rPr>
              <a:t>Ogni volta che smascheri informazioni false con prove concrete, contribuisci a costruire una comunità online più informata e resiliente. Questo è il potere del fact-checking digitale.</a:t>
            </a:r>
            <a:endParaRPr b="0" i="0" sz="2400" u="none" cap="none" strike="noStrike">
              <a:solidFill>
                <a:srgbClr val="000000"/>
              </a:solidFill>
              <a:latin typeface="Calibri"/>
              <a:ea typeface="Calibri"/>
              <a:cs typeface="Calibri"/>
              <a:sym typeface="Calibri"/>
            </a:endParaRPr>
          </a:p>
        </p:txBody>
      </p:sp>
      <p:sp>
        <p:nvSpPr>
          <p:cNvPr id="980" name="Google Shape;980;p4"/>
          <p:cNvSpPr/>
          <p:nvPr/>
        </p:nvSpPr>
        <p:spPr>
          <a:xfrm>
            <a:off x="7053560" y="2066786"/>
            <a:ext cx="548400" cy="548400"/>
          </a:xfrm>
          <a:prstGeom prst="roundRect">
            <a:avLst>
              <a:gd fmla="val 18668"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81" name="Google Shape;981;p4"/>
          <p:cNvSpPr/>
          <p:nvPr/>
        </p:nvSpPr>
        <p:spPr>
          <a:xfrm>
            <a:off x="7845475" y="2150429"/>
            <a:ext cx="2741100" cy="380700"/>
          </a:xfrm>
          <a:prstGeom prst="rect">
            <a:avLst/>
          </a:prstGeom>
          <a:noFill/>
          <a:ln>
            <a:noFill/>
          </a:ln>
        </p:spPr>
        <p:txBody>
          <a:bodyPr anchorCtr="0" anchor="t" bIns="0" lIns="0" spcFirstLastPara="1" rIns="0" wrap="square" tIns="0">
            <a:noAutofit/>
          </a:bodyPr>
          <a:lstStyle/>
          <a:p>
            <a:pPr indent="0" lvl="0" marL="0" marR="0" rtl="0" algn="l">
              <a:lnSpc>
                <a:spcPct val="122416"/>
              </a:lnSpc>
              <a:spcBef>
                <a:spcPts val="0"/>
              </a:spcBef>
              <a:spcAft>
                <a:spcPts val="0"/>
              </a:spcAft>
              <a:buClr>
                <a:srgbClr val="000000"/>
              </a:buClr>
              <a:buSzPts val="2400"/>
              <a:buFont typeface="Arial"/>
              <a:buNone/>
            </a:pPr>
            <a:r>
              <a:rPr b="1" i="0" lang="en-US" sz="2400" u="none" cap="none" strike="noStrike">
                <a:solidFill>
                  <a:srgbClr val="575656"/>
                </a:solidFill>
                <a:latin typeface="Calibri"/>
                <a:ea typeface="Calibri"/>
                <a:cs typeface="Calibri"/>
                <a:sym typeface="Calibri"/>
              </a:rPr>
              <a:t>Fermati</a:t>
            </a:r>
            <a:endParaRPr b="0" i="0" sz="2400" u="none" cap="none" strike="noStrike">
              <a:solidFill>
                <a:srgbClr val="000000"/>
              </a:solidFill>
              <a:latin typeface="Calibri"/>
              <a:ea typeface="Calibri"/>
              <a:cs typeface="Calibri"/>
              <a:sym typeface="Calibri"/>
            </a:endParaRPr>
          </a:p>
        </p:txBody>
      </p:sp>
      <p:sp>
        <p:nvSpPr>
          <p:cNvPr id="982" name="Google Shape;982;p4"/>
          <p:cNvSpPr/>
          <p:nvPr/>
        </p:nvSpPr>
        <p:spPr>
          <a:xfrm>
            <a:off x="7845475" y="2774763"/>
            <a:ext cx="2741100" cy="389700"/>
          </a:xfrm>
          <a:prstGeom prst="rect">
            <a:avLst/>
          </a:prstGeom>
          <a:noFill/>
          <a:ln>
            <a:noFill/>
          </a:ln>
        </p:spPr>
        <p:txBody>
          <a:bodyPr anchorCtr="0" anchor="t" bIns="0" lIns="0" spcFirstLastPara="1" rIns="0" wrap="square" tIns="0">
            <a:noAutofit/>
          </a:bodyPr>
          <a:lstStyle/>
          <a:p>
            <a:pPr indent="0" lvl="0" marL="0" marR="0" rtl="0" algn="l">
              <a:lnSpc>
                <a:spcPct val="127625"/>
              </a:lnSpc>
              <a:spcBef>
                <a:spcPts val="0"/>
              </a:spcBef>
              <a:spcAft>
                <a:spcPts val="0"/>
              </a:spcAft>
              <a:buClr>
                <a:srgbClr val="000000"/>
              </a:buClr>
              <a:buSzPts val="2400"/>
              <a:buFont typeface="Arial"/>
              <a:buNone/>
            </a:pPr>
            <a:r>
              <a:rPr b="0" i="0" lang="en-US" sz="2400" u="none" cap="none" strike="noStrike">
                <a:solidFill>
                  <a:srgbClr val="575656"/>
                </a:solidFill>
                <a:latin typeface="Calibri"/>
                <a:ea typeface="Calibri"/>
                <a:cs typeface="Calibri"/>
                <a:sym typeface="Calibri"/>
              </a:rPr>
              <a:t>Fermati prima di condividere</a:t>
            </a:r>
            <a:endParaRPr b="0" i="0" sz="2400" u="none" cap="none" strike="noStrike">
              <a:solidFill>
                <a:srgbClr val="000000"/>
              </a:solidFill>
              <a:latin typeface="Calibri"/>
              <a:ea typeface="Calibri"/>
              <a:cs typeface="Calibri"/>
              <a:sym typeface="Calibri"/>
            </a:endParaRPr>
          </a:p>
        </p:txBody>
      </p:sp>
      <p:sp>
        <p:nvSpPr>
          <p:cNvPr id="983" name="Google Shape;983;p4"/>
          <p:cNvSpPr/>
          <p:nvPr/>
        </p:nvSpPr>
        <p:spPr>
          <a:xfrm>
            <a:off x="7053560" y="4062981"/>
            <a:ext cx="548400" cy="548400"/>
          </a:xfrm>
          <a:prstGeom prst="roundRect">
            <a:avLst>
              <a:gd fmla="val 18668"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84" name="Google Shape;984;p4"/>
          <p:cNvSpPr/>
          <p:nvPr/>
        </p:nvSpPr>
        <p:spPr>
          <a:xfrm>
            <a:off x="7845475" y="4146622"/>
            <a:ext cx="2741100" cy="380700"/>
          </a:xfrm>
          <a:prstGeom prst="rect">
            <a:avLst/>
          </a:prstGeom>
          <a:noFill/>
          <a:ln>
            <a:noFill/>
          </a:ln>
        </p:spPr>
        <p:txBody>
          <a:bodyPr anchorCtr="0" anchor="t" bIns="0" lIns="0" spcFirstLastPara="1" rIns="0" wrap="square" tIns="0">
            <a:noAutofit/>
          </a:bodyPr>
          <a:lstStyle/>
          <a:p>
            <a:pPr indent="0" lvl="0" marL="0" marR="0" rtl="0" algn="l">
              <a:lnSpc>
                <a:spcPct val="122416"/>
              </a:lnSpc>
              <a:spcBef>
                <a:spcPts val="0"/>
              </a:spcBef>
              <a:spcAft>
                <a:spcPts val="0"/>
              </a:spcAft>
              <a:buClr>
                <a:srgbClr val="000000"/>
              </a:buClr>
              <a:buSzPts val="2400"/>
              <a:buFont typeface="Arial"/>
              <a:buNone/>
            </a:pPr>
            <a:r>
              <a:rPr b="1" i="0" lang="en-US" sz="2400" u="none" cap="none" strike="noStrike">
                <a:solidFill>
                  <a:srgbClr val="575656"/>
                </a:solidFill>
                <a:latin typeface="Calibri"/>
                <a:ea typeface="Calibri"/>
                <a:cs typeface="Calibri"/>
                <a:sym typeface="Calibri"/>
              </a:rPr>
              <a:t>Indaga</a:t>
            </a:r>
            <a:endParaRPr b="0" i="0" sz="2400" u="none" cap="none" strike="noStrike">
              <a:solidFill>
                <a:srgbClr val="000000"/>
              </a:solidFill>
              <a:latin typeface="Calibri"/>
              <a:ea typeface="Calibri"/>
              <a:cs typeface="Calibri"/>
              <a:sym typeface="Calibri"/>
            </a:endParaRPr>
          </a:p>
        </p:txBody>
      </p:sp>
      <p:sp>
        <p:nvSpPr>
          <p:cNvPr id="985" name="Google Shape;985;p4"/>
          <p:cNvSpPr/>
          <p:nvPr/>
        </p:nvSpPr>
        <p:spPr>
          <a:xfrm>
            <a:off x="7845475" y="4770957"/>
            <a:ext cx="2741100" cy="389700"/>
          </a:xfrm>
          <a:prstGeom prst="rect">
            <a:avLst/>
          </a:prstGeom>
          <a:noFill/>
          <a:ln>
            <a:noFill/>
          </a:ln>
        </p:spPr>
        <p:txBody>
          <a:bodyPr anchorCtr="0" anchor="t" bIns="0" lIns="0" spcFirstLastPara="1" rIns="0" wrap="square" tIns="0">
            <a:noAutofit/>
          </a:bodyPr>
          <a:lstStyle/>
          <a:p>
            <a:pPr indent="0" lvl="0" marL="0" marR="0" rtl="0" algn="l">
              <a:lnSpc>
                <a:spcPct val="127625"/>
              </a:lnSpc>
              <a:spcBef>
                <a:spcPts val="0"/>
              </a:spcBef>
              <a:spcAft>
                <a:spcPts val="0"/>
              </a:spcAft>
              <a:buClr>
                <a:srgbClr val="000000"/>
              </a:buClr>
              <a:buSzPts val="2400"/>
              <a:buFont typeface="Arial"/>
              <a:buNone/>
            </a:pPr>
            <a:r>
              <a:rPr b="0" i="0" lang="en-US" sz="2400" u="none" cap="none" strike="noStrike">
                <a:solidFill>
                  <a:srgbClr val="575656"/>
                </a:solidFill>
                <a:latin typeface="Calibri"/>
                <a:ea typeface="Calibri"/>
                <a:cs typeface="Calibri"/>
                <a:sym typeface="Calibri"/>
              </a:rPr>
              <a:t>Controlla la fonte</a:t>
            </a:r>
            <a:endParaRPr b="0" i="0" sz="2400" u="none" cap="none" strike="noStrike">
              <a:solidFill>
                <a:srgbClr val="000000"/>
              </a:solidFill>
              <a:latin typeface="Calibri"/>
              <a:ea typeface="Calibri"/>
              <a:cs typeface="Calibri"/>
              <a:sym typeface="Calibri"/>
            </a:endParaRPr>
          </a:p>
        </p:txBody>
      </p:sp>
      <p:sp>
        <p:nvSpPr>
          <p:cNvPr id="986" name="Google Shape;986;p4"/>
          <p:cNvSpPr/>
          <p:nvPr/>
        </p:nvSpPr>
        <p:spPr>
          <a:xfrm>
            <a:off x="7053560" y="5801226"/>
            <a:ext cx="548400" cy="548400"/>
          </a:xfrm>
          <a:prstGeom prst="roundRect">
            <a:avLst>
              <a:gd fmla="val 18668"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87" name="Google Shape;987;p4"/>
          <p:cNvSpPr/>
          <p:nvPr/>
        </p:nvSpPr>
        <p:spPr>
          <a:xfrm>
            <a:off x="7845475" y="5884867"/>
            <a:ext cx="2741100" cy="380700"/>
          </a:xfrm>
          <a:prstGeom prst="rect">
            <a:avLst/>
          </a:prstGeom>
          <a:noFill/>
          <a:ln>
            <a:noFill/>
          </a:ln>
        </p:spPr>
        <p:txBody>
          <a:bodyPr anchorCtr="0" anchor="t" bIns="0" lIns="0" spcFirstLastPara="1" rIns="0" wrap="square" tIns="0">
            <a:noAutofit/>
          </a:bodyPr>
          <a:lstStyle/>
          <a:p>
            <a:pPr indent="0" lvl="0" marL="0" marR="0" rtl="0" algn="l">
              <a:lnSpc>
                <a:spcPct val="122416"/>
              </a:lnSpc>
              <a:spcBef>
                <a:spcPts val="0"/>
              </a:spcBef>
              <a:spcAft>
                <a:spcPts val="0"/>
              </a:spcAft>
              <a:buClr>
                <a:srgbClr val="000000"/>
              </a:buClr>
              <a:buSzPts val="2400"/>
              <a:buFont typeface="Arial"/>
              <a:buNone/>
            </a:pPr>
            <a:r>
              <a:rPr b="1" i="0" lang="en-US" sz="2400" u="none" cap="none" strike="noStrike">
                <a:solidFill>
                  <a:srgbClr val="575656"/>
                </a:solidFill>
                <a:latin typeface="Calibri"/>
                <a:ea typeface="Calibri"/>
                <a:cs typeface="Calibri"/>
                <a:sym typeface="Calibri"/>
              </a:rPr>
              <a:t>Cerca</a:t>
            </a:r>
            <a:endParaRPr b="0" i="0" sz="2400" u="none" cap="none" strike="noStrike">
              <a:solidFill>
                <a:srgbClr val="000000"/>
              </a:solidFill>
              <a:latin typeface="Calibri"/>
              <a:ea typeface="Calibri"/>
              <a:cs typeface="Calibri"/>
              <a:sym typeface="Calibri"/>
            </a:endParaRPr>
          </a:p>
        </p:txBody>
      </p:sp>
      <p:sp>
        <p:nvSpPr>
          <p:cNvPr id="988" name="Google Shape;988;p4"/>
          <p:cNvSpPr/>
          <p:nvPr/>
        </p:nvSpPr>
        <p:spPr>
          <a:xfrm>
            <a:off x="7845475" y="6509202"/>
            <a:ext cx="2741100" cy="389700"/>
          </a:xfrm>
          <a:prstGeom prst="rect">
            <a:avLst/>
          </a:prstGeom>
          <a:noFill/>
          <a:ln>
            <a:noFill/>
          </a:ln>
        </p:spPr>
        <p:txBody>
          <a:bodyPr anchorCtr="0" anchor="t" bIns="0" lIns="0" spcFirstLastPara="1" rIns="0" wrap="square" tIns="0">
            <a:noAutofit/>
          </a:bodyPr>
          <a:lstStyle/>
          <a:p>
            <a:pPr indent="0" lvl="0" marL="0" marR="0" rtl="0" algn="l">
              <a:lnSpc>
                <a:spcPct val="127625"/>
              </a:lnSpc>
              <a:spcBef>
                <a:spcPts val="0"/>
              </a:spcBef>
              <a:spcAft>
                <a:spcPts val="0"/>
              </a:spcAft>
              <a:buClr>
                <a:srgbClr val="000000"/>
              </a:buClr>
              <a:buSzPts val="2400"/>
              <a:buFont typeface="Arial"/>
              <a:buNone/>
            </a:pPr>
            <a:r>
              <a:rPr b="0" i="0" lang="en-US" sz="2400" u="none" cap="none" strike="noStrike">
                <a:solidFill>
                  <a:srgbClr val="575656"/>
                </a:solidFill>
                <a:latin typeface="Calibri"/>
                <a:ea typeface="Calibri"/>
                <a:cs typeface="Calibri"/>
                <a:sym typeface="Calibri"/>
              </a:rPr>
              <a:t>Cerca una copertura affidabile</a:t>
            </a:r>
            <a:endParaRPr b="0" i="0" sz="2400" u="none" cap="none" strike="noStrike">
              <a:solidFill>
                <a:srgbClr val="000000"/>
              </a:solidFill>
              <a:latin typeface="Calibri"/>
              <a:ea typeface="Calibri"/>
              <a:cs typeface="Calibri"/>
              <a:sym typeface="Calibri"/>
            </a:endParaRPr>
          </a:p>
        </p:txBody>
      </p:sp>
      <p:sp>
        <p:nvSpPr>
          <p:cNvPr id="989" name="Google Shape;989;p4"/>
          <p:cNvSpPr/>
          <p:nvPr/>
        </p:nvSpPr>
        <p:spPr>
          <a:xfrm>
            <a:off x="7053560" y="7782520"/>
            <a:ext cx="548283" cy="548283"/>
          </a:xfrm>
          <a:prstGeom prst="roundRect">
            <a:avLst>
              <a:gd fmla="val 18668" name="adj"/>
            </a:avLst>
          </a:prstGeom>
          <a:solidFill>
            <a:srgbClr val="FDCED3"/>
          </a:solidFill>
          <a:ln cap="flat" cmpd="sng" w="9525">
            <a:solidFill>
              <a:srgbClr val="E3B4B9"/>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750"/>
              <a:buFont typeface="Arial"/>
              <a:buNone/>
            </a:pPr>
            <a:r>
              <a:t/>
            </a:r>
            <a:endParaRPr b="0" i="0" sz="1750" u="none" cap="none" strike="noStrike">
              <a:solidFill>
                <a:srgbClr val="000000"/>
              </a:solidFill>
              <a:latin typeface="Arial"/>
              <a:ea typeface="Arial"/>
              <a:cs typeface="Arial"/>
              <a:sym typeface="Arial"/>
            </a:endParaRPr>
          </a:p>
        </p:txBody>
      </p:sp>
      <p:sp>
        <p:nvSpPr>
          <p:cNvPr id="990" name="Google Shape;990;p4"/>
          <p:cNvSpPr/>
          <p:nvPr/>
        </p:nvSpPr>
        <p:spPr>
          <a:xfrm>
            <a:off x="7845475" y="7866161"/>
            <a:ext cx="2740968" cy="380703"/>
          </a:xfrm>
          <a:prstGeom prst="rect">
            <a:avLst/>
          </a:prstGeom>
          <a:noFill/>
          <a:ln>
            <a:noFill/>
          </a:ln>
        </p:spPr>
        <p:txBody>
          <a:bodyPr anchorCtr="0" anchor="t" bIns="0" lIns="0" spcFirstLastPara="1" rIns="0" wrap="square" tIns="0">
            <a:noAutofit/>
          </a:bodyPr>
          <a:lstStyle/>
          <a:p>
            <a:pPr indent="0" lvl="0" marL="0" marR="0" rtl="0" algn="l">
              <a:lnSpc>
                <a:spcPct val="122416"/>
              </a:lnSpc>
              <a:spcBef>
                <a:spcPts val="0"/>
              </a:spcBef>
              <a:spcAft>
                <a:spcPts val="0"/>
              </a:spcAft>
              <a:buClr>
                <a:srgbClr val="000000"/>
              </a:buClr>
              <a:buSzPts val="2400"/>
              <a:buFont typeface="Arial"/>
              <a:buNone/>
            </a:pPr>
            <a:r>
              <a:rPr b="1" i="0" lang="en-US" sz="2400" u="none" cap="none" strike="noStrike">
                <a:solidFill>
                  <a:srgbClr val="575656"/>
                </a:solidFill>
                <a:latin typeface="Calibri"/>
                <a:ea typeface="Calibri"/>
                <a:cs typeface="Calibri"/>
                <a:sym typeface="Calibri"/>
              </a:rPr>
              <a:t>Rintraccia</a:t>
            </a:r>
            <a:endParaRPr b="0" i="0" sz="2400" u="none" cap="none" strike="noStrike">
              <a:solidFill>
                <a:srgbClr val="000000"/>
              </a:solidFill>
              <a:latin typeface="Calibri"/>
              <a:ea typeface="Calibri"/>
              <a:cs typeface="Calibri"/>
              <a:sym typeface="Calibri"/>
            </a:endParaRPr>
          </a:p>
        </p:txBody>
      </p:sp>
      <p:sp>
        <p:nvSpPr>
          <p:cNvPr id="991" name="Google Shape;991;p4"/>
          <p:cNvSpPr/>
          <p:nvPr/>
        </p:nvSpPr>
        <p:spPr>
          <a:xfrm>
            <a:off x="7845475" y="8490497"/>
            <a:ext cx="2740968" cy="389781"/>
          </a:xfrm>
          <a:prstGeom prst="rect">
            <a:avLst/>
          </a:prstGeom>
          <a:noFill/>
          <a:ln>
            <a:noFill/>
          </a:ln>
        </p:spPr>
        <p:txBody>
          <a:bodyPr anchorCtr="0" anchor="t" bIns="0" lIns="0" spcFirstLastPara="1" rIns="0" wrap="square" tIns="0">
            <a:noAutofit/>
          </a:bodyPr>
          <a:lstStyle/>
          <a:p>
            <a:pPr indent="0" lvl="0" marL="0" marR="0" rtl="0" algn="l">
              <a:lnSpc>
                <a:spcPct val="127625"/>
              </a:lnSpc>
              <a:spcBef>
                <a:spcPts val="0"/>
              </a:spcBef>
              <a:spcAft>
                <a:spcPts val="0"/>
              </a:spcAft>
              <a:buClr>
                <a:srgbClr val="000000"/>
              </a:buClr>
              <a:buSzPts val="2400"/>
              <a:buFont typeface="Arial"/>
              <a:buNone/>
            </a:pPr>
            <a:r>
              <a:rPr b="0" i="0" lang="en-US" sz="2400" u="none" cap="none" strike="noStrike">
                <a:solidFill>
                  <a:srgbClr val="575656"/>
                </a:solidFill>
                <a:latin typeface="Calibri"/>
                <a:ea typeface="Calibri"/>
                <a:cs typeface="Calibri"/>
                <a:sym typeface="Calibri"/>
              </a:rPr>
              <a:t>Segui le affermazioni fino alla loro origine</a:t>
            </a:r>
            <a:endParaRPr b="0" i="0" sz="2400" u="none" cap="none" strike="noStrike">
              <a:solidFill>
                <a:srgbClr val="000000"/>
              </a:solidFill>
              <a:latin typeface="Calibri"/>
              <a:ea typeface="Calibri"/>
              <a:cs typeface="Calibri"/>
              <a:sym typeface="Calibri"/>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5" name="Shape 995"/>
        <p:cNvGrpSpPr/>
        <p:nvPr/>
      </p:nvGrpSpPr>
      <p:grpSpPr>
        <a:xfrm>
          <a:off x="0" y="0"/>
          <a:ext cx="0" cy="0"/>
          <a:chOff x="0" y="0"/>
          <a:chExt cx="0" cy="0"/>
        </a:xfrm>
      </p:grpSpPr>
      <p:sp>
        <p:nvSpPr>
          <p:cNvPr id="996" name="Google Shape;996;p69"/>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Digital Breakout: Individua il falso </a:t>
            </a:r>
            <a:endParaRPr/>
          </a:p>
        </p:txBody>
      </p:sp>
      <p:sp>
        <p:nvSpPr>
          <p:cNvPr id="997" name="Google Shape;997;p69"/>
          <p:cNvSpPr txBox="1"/>
          <p:nvPr>
            <p:ph idx="1" type="subTitle"/>
          </p:nvPr>
        </p:nvSpPr>
        <p:spPr>
          <a:xfrm>
            <a:off x="1013345" y="2589663"/>
            <a:ext cx="9045055" cy="7059304"/>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a:solidFill>
                  <a:schemeClr val="dk1"/>
                </a:solidFill>
              </a:rPr>
              <a:t>Ai partecipanti viene fornito il PDF "Spot-the-Fake Evaluation Toolkit" (Kit di strumenti per individuare le notizie false), che include una checklist per le informazioni errate e un elenco di strumenti per la verifica delle fonti (ad esempio, Google Reverse Image Search, InVID Toolkit, TinEye).</a:t>
            </a:r>
            <a:endParaRPr/>
          </a:p>
        </p:txBody>
      </p:sp>
      <p:sp>
        <p:nvSpPr>
          <p:cNvPr id="998" name="Google Shape;998;p6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999" name="Google Shape;999;p69"/>
          <p:cNvGrpSpPr/>
          <p:nvPr/>
        </p:nvGrpSpPr>
        <p:grpSpPr>
          <a:xfrm>
            <a:off x="790770" y="-112458"/>
            <a:ext cx="1427175" cy="786776"/>
            <a:chOff x="0" y="-38100"/>
            <a:chExt cx="373234" cy="205757"/>
          </a:xfrm>
        </p:grpSpPr>
        <p:sp>
          <p:nvSpPr>
            <p:cNvPr id="1000" name="Google Shape;1000;p6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01" name="Google Shape;1001;p6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02" name="Google Shape;1002;p69"/>
          <p:cNvGrpSpPr/>
          <p:nvPr/>
        </p:nvGrpSpPr>
        <p:grpSpPr>
          <a:xfrm>
            <a:off x="0" y="-112458"/>
            <a:ext cx="315272" cy="786776"/>
            <a:chOff x="0" y="-38100"/>
            <a:chExt cx="82450" cy="205757"/>
          </a:xfrm>
        </p:grpSpPr>
        <p:sp>
          <p:nvSpPr>
            <p:cNvPr id="1003" name="Google Shape;1003;p6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04" name="Google Shape;1004;p6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05" name="Google Shape;1005;p69"/>
          <p:cNvGrpSpPr/>
          <p:nvPr/>
        </p:nvGrpSpPr>
        <p:grpSpPr>
          <a:xfrm>
            <a:off x="0" y="1116904"/>
            <a:ext cx="503883" cy="1931922"/>
            <a:chOff x="0" y="-38100"/>
            <a:chExt cx="131775" cy="505235"/>
          </a:xfrm>
        </p:grpSpPr>
        <p:sp>
          <p:nvSpPr>
            <p:cNvPr id="1006" name="Google Shape;1006;p6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07" name="Google Shape;1007;p6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008" name="Google Shape;1008;p69"/>
          <p:cNvPicPr preferRelativeResize="0"/>
          <p:nvPr/>
        </p:nvPicPr>
        <p:blipFill rotWithShape="1">
          <a:blip r:embed="rId4">
            <a:alphaModFix/>
          </a:blip>
          <a:srcRect b="0" l="0" r="0" t="0"/>
          <a:stretch/>
        </p:blipFill>
        <p:spPr>
          <a:xfrm>
            <a:off x="10256705" y="3227742"/>
            <a:ext cx="7789248" cy="451776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Valutazione preliminare</a:t>
            </a:r>
            <a:endParaRPr/>
          </a:p>
        </p:txBody>
      </p:sp>
      <p:sp>
        <p:nvSpPr>
          <p:cNvPr id="190" name="Google Shape;190;p26"/>
          <p:cNvSpPr txBox="1"/>
          <p:nvPr>
            <p:ph idx="1" type="subTitle"/>
          </p:nvPr>
        </p:nvSpPr>
        <p:spPr>
          <a:xfrm>
            <a:off x="1013345" y="2589663"/>
            <a:ext cx="9273655" cy="7059304"/>
          </a:xfrm>
          <a:prstGeom prst="rect">
            <a:avLst/>
          </a:prstGeom>
          <a:noFill/>
          <a:ln>
            <a:noFill/>
          </a:ln>
        </p:spPr>
        <p:txBody>
          <a:bodyPr anchorCtr="0" anchor="t" bIns="45700" lIns="91425" spcFirstLastPara="1" rIns="91425" wrap="square" tIns="45700">
            <a:normAutofit/>
          </a:bodyPr>
          <a:lstStyle/>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Quiz digitale 1: quiz preliminare per riflettere sulla comprensione attuale della disinformazione e dell'alfabetizzazione digitale.</a:t>
            </a:r>
            <a:endParaRPr/>
          </a:p>
          <a:p>
            <a:pPr indent="-254000" lvl="0" marL="482600" rtl="0" algn="l">
              <a:lnSpc>
                <a:spcPct val="100000"/>
              </a:lnSpc>
              <a:spcBef>
                <a:spcPts val="640"/>
              </a:spcBef>
              <a:spcAft>
                <a:spcPts val="0"/>
              </a:spcAft>
              <a:buSzPts val="3200"/>
              <a:buFont typeface="Arial"/>
              <a:buNone/>
            </a:pPr>
            <a:r>
              <a:t/>
            </a:r>
            <a:endParaRPr>
              <a:solidFill>
                <a:schemeClr val="dk1"/>
              </a:solidFill>
              <a:latin typeface="Bricolage Grotesque"/>
              <a:ea typeface="Bricolage Grotesque"/>
              <a:cs typeface="Bricolage Grotesque"/>
              <a:sym typeface="Bricolage Grotesque"/>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Quiz di autovalutazione: questa checklist è stata progettata per aiutare gli studenti a riflettere sul loro attuale livello di sicurezza riguardo alle competenze chiave relative all'alfabetizzazione digitale e alla disinformazione.</a:t>
            </a:r>
            <a:endParaRPr>
              <a:solidFill>
                <a:schemeClr val="dk1"/>
              </a:solidFill>
            </a:endParaRPr>
          </a:p>
        </p:txBody>
      </p:sp>
      <p:sp>
        <p:nvSpPr>
          <p:cNvPr id="191" name="Google Shape;191;p2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92" name="Google Shape;192;p26"/>
          <p:cNvGrpSpPr/>
          <p:nvPr/>
        </p:nvGrpSpPr>
        <p:grpSpPr>
          <a:xfrm>
            <a:off x="790770" y="-112458"/>
            <a:ext cx="1427175" cy="786776"/>
            <a:chOff x="0" y="-38100"/>
            <a:chExt cx="373234" cy="205757"/>
          </a:xfrm>
        </p:grpSpPr>
        <p:sp>
          <p:nvSpPr>
            <p:cNvPr id="193" name="Google Shape;193;p2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4" name="Google Shape;194;p2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5" name="Google Shape;195;p26"/>
          <p:cNvGrpSpPr/>
          <p:nvPr/>
        </p:nvGrpSpPr>
        <p:grpSpPr>
          <a:xfrm>
            <a:off x="0" y="-112458"/>
            <a:ext cx="315272" cy="786776"/>
            <a:chOff x="0" y="-38100"/>
            <a:chExt cx="82450" cy="205757"/>
          </a:xfrm>
        </p:grpSpPr>
        <p:sp>
          <p:nvSpPr>
            <p:cNvPr id="196" name="Google Shape;196;p2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97" name="Google Shape;197;p2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98" name="Google Shape;198;p26"/>
          <p:cNvGrpSpPr/>
          <p:nvPr/>
        </p:nvGrpSpPr>
        <p:grpSpPr>
          <a:xfrm>
            <a:off x="0" y="1116904"/>
            <a:ext cx="503883" cy="1931922"/>
            <a:chOff x="0" y="-38100"/>
            <a:chExt cx="131775" cy="505235"/>
          </a:xfrm>
        </p:grpSpPr>
        <p:sp>
          <p:nvSpPr>
            <p:cNvPr id="199" name="Google Shape;199;p2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0" name="Google Shape;200;p2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01" name="Google Shape;201;p26"/>
          <p:cNvPicPr preferRelativeResize="0"/>
          <p:nvPr/>
        </p:nvPicPr>
        <p:blipFill rotWithShape="1">
          <a:blip r:embed="rId4">
            <a:alphaModFix/>
          </a:blip>
          <a:srcRect b="0" l="0" r="0" t="0"/>
          <a:stretch/>
        </p:blipFill>
        <p:spPr>
          <a:xfrm>
            <a:off x="12098033" y="2589663"/>
            <a:ext cx="4353533" cy="5696745"/>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2" name="Shape 1012"/>
        <p:cNvGrpSpPr/>
        <p:nvPr/>
      </p:nvGrpSpPr>
      <p:grpSpPr>
        <a:xfrm>
          <a:off x="0" y="0"/>
          <a:ext cx="0" cy="0"/>
          <a:chOff x="0" y="0"/>
          <a:chExt cx="0" cy="0"/>
        </a:xfrm>
      </p:grpSpPr>
      <p:sp>
        <p:nvSpPr>
          <p:cNvPr id="1013" name="Google Shape;1013;p70"/>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t>Attività 1: Digital Breakout: Individua il falso </a:t>
            </a:r>
            <a:br>
              <a:rPr b="1" lang="en-US"/>
            </a:br>
            <a:endParaRPr/>
          </a:p>
        </p:txBody>
      </p:sp>
      <p:sp>
        <p:nvSpPr>
          <p:cNvPr id="1014" name="Google Shape;1014;p70"/>
          <p:cNvSpPr txBox="1"/>
          <p:nvPr>
            <p:ph idx="1" type="subTitle"/>
          </p:nvPr>
        </p:nvSpPr>
        <p:spPr>
          <a:xfrm>
            <a:off x="929753" y="3737145"/>
            <a:ext cx="7299847" cy="3029415"/>
          </a:xfrm>
          <a:prstGeom prst="rect">
            <a:avLst/>
          </a:prstGeom>
          <a:noFill/>
          <a:ln>
            <a:noFill/>
          </a:ln>
        </p:spPr>
        <p:txBody>
          <a:bodyPr anchorCtr="0" anchor="t" bIns="45700" lIns="91425" spcFirstLastPara="1" rIns="91425" wrap="square" tIns="45700">
            <a:noAutofit/>
          </a:bodyPr>
          <a:lstStyle/>
          <a:p>
            <a:pPr indent="-431800" lvl="0" marL="457200" rtl="0" algn="ctr">
              <a:lnSpc>
                <a:spcPct val="100000"/>
              </a:lnSpc>
              <a:spcBef>
                <a:spcPts val="640"/>
              </a:spcBef>
              <a:spcAft>
                <a:spcPts val="0"/>
              </a:spcAft>
              <a:buClr>
                <a:srgbClr val="888888"/>
              </a:buClr>
              <a:buSzPts val="3200"/>
              <a:buNone/>
            </a:pPr>
            <a:r>
              <a:rPr lang="en-US" sz="3800">
                <a:solidFill>
                  <a:schemeClr val="dk1"/>
                </a:solidFill>
              </a:rPr>
              <a:t>Un quiz interattivo con post sui social media che i partecipanti devono valutare.</a:t>
            </a:r>
            <a:endParaRPr/>
          </a:p>
          <a:p>
            <a:pPr indent="-431800" lvl="0" marL="457200" rtl="0" algn="ctr">
              <a:lnSpc>
                <a:spcPct val="100000"/>
              </a:lnSpc>
              <a:spcBef>
                <a:spcPts val="640"/>
              </a:spcBef>
              <a:spcAft>
                <a:spcPts val="0"/>
              </a:spcAft>
              <a:buClr>
                <a:srgbClr val="888888"/>
              </a:buClr>
              <a:buSzPts val="3200"/>
              <a:buNone/>
            </a:pPr>
            <a:r>
              <a:t/>
            </a:r>
            <a:endParaRPr sz="3800">
              <a:solidFill>
                <a:schemeClr val="dk1"/>
              </a:solidFill>
            </a:endParaRPr>
          </a:p>
          <a:p>
            <a:pPr indent="-431800" lvl="0" marL="457200" rtl="0" algn="ctr">
              <a:lnSpc>
                <a:spcPct val="100000"/>
              </a:lnSpc>
              <a:spcBef>
                <a:spcPts val="640"/>
              </a:spcBef>
              <a:spcAft>
                <a:spcPts val="0"/>
              </a:spcAft>
              <a:buClr>
                <a:srgbClr val="888888"/>
              </a:buClr>
              <a:buSzPts val="3200"/>
              <a:buNone/>
            </a:pPr>
            <a:r>
              <a:rPr lang="en-US" sz="3800">
                <a:solidFill>
                  <a:schemeClr val="dk1"/>
                </a:solidFill>
              </a:rPr>
              <a:t>Dopo ogni domanda viene fornito un feedback immediato per rafforzare l'apprendimento.</a:t>
            </a:r>
            <a:endParaRPr/>
          </a:p>
        </p:txBody>
      </p:sp>
      <p:sp>
        <p:nvSpPr>
          <p:cNvPr id="1015" name="Google Shape;1015;p7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16" name="Google Shape;1016;p70"/>
          <p:cNvGrpSpPr/>
          <p:nvPr/>
        </p:nvGrpSpPr>
        <p:grpSpPr>
          <a:xfrm>
            <a:off x="790770" y="-112458"/>
            <a:ext cx="1427175" cy="786776"/>
            <a:chOff x="0" y="-38100"/>
            <a:chExt cx="373234" cy="205757"/>
          </a:xfrm>
        </p:grpSpPr>
        <p:sp>
          <p:nvSpPr>
            <p:cNvPr id="1017" name="Google Shape;1017;p7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18" name="Google Shape;1018;p7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19" name="Google Shape;1019;p70"/>
          <p:cNvGrpSpPr/>
          <p:nvPr/>
        </p:nvGrpSpPr>
        <p:grpSpPr>
          <a:xfrm>
            <a:off x="0" y="-112458"/>
            <a:ext cx="315272" cy="786776"/>
            <a:chOff x="0" y="-38100"/>
            <a:chExt cx="82450" cy="205757"/>
          </a:xfrm>
        </p:grpSpPr>
        <p:sp>
          <p:nvSpPr>
            <p:cNvPr id="1020" name="Google Shape;1020;p7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21" name="Google Shape;1021;p7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22" name="Google Shape;1022;p70"/>
          <p:cNvGrpSpPr/>
          <p:nvPr/>
        </p:nvGrpSpPr>
        <p:grpSpPr>
          <a:xfrm>
            <a:off x="0" y="1116904"/>
            <a:ext cx="503883" cy="1931922"/>
            <a:chOff x="0" y="-38100"/>
            <a:chExt cx="131775" cy="505235"/>
          </a:xfrm>
        </p:grpSpPr>
        <p:sp>
          <p:nvSpPr>
            <p:cNvPr id="1023" name="Google Shape;1023;p7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24" name="Google Shape;1024;p7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025" name="Google Shape;1025;p70"/>
          <p:cNvPicPr preferRelativeResize="0"/>
          <p:nvPr/>
        </p:nvPicPr>
        <p:blipFill rotWithShape="1">
          <a:blip r:embed="rId4">
            <a:alphaModFix/>
          </a:blip>
          <a:srcRect b="0" l="0" r="0" t="0"/>
          <a:stretch/>
        </p:blipFill>
        <p:spPr>
          <a:xfrm>
            <a:off x="9500294" y="3048822"/>
            <a:ext cx="7941543" cy="530098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9" name="Shape 1029"/>
        <p:cNvGrpSpPr/>
        <p:nvPr/>
      </p:nvGrpSpPr>
      <p:grpSpPr>
        <a:xfrm>
          <a:off x="0" y="0"/>
          <a:ext cx="0" cy="0"/>
          <a:chOff x="0" y="0"/>
          <a:chExt cx="0" cy="0"/>
        </a:xfrm>
      </p:grpSpPr>
      <p:sp>
        <p:nvSpPr>
          <p:cNvPr id="1030" name="Google Shape;1030;p7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t>Digital Breakout: Individua il falso </a:t>
            </a:r>
            <a:br>
              <a:rPr b="1" lang="en-US"/>
            </a:br>
            <a:r>
              <a:rPr b="1" lang="en-US"/>
              <a:t>Riflessione</a:t>
            </a:r>
            <a:endParaRPr/>
          </a:p>
        </p:txBody>
      </p:sp>
      <p:sp>
        <p:nvSpPr>
          <p:cNvPr id="1031" name="Google Shape;1031;p71"/>
          <p:cNvSpPr txBox="1"/>
          <p:nvPr>
            <p:ph idx="1" type="subTitle"/>
          </p:nvPr>
        </p:nvSpPr>
        <p:spPr>
          <a:xfrm>
            <a:off x="929753" y="3737145"/>
            <a:ext cx="16428493" cy="3029415"/>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rPr lang="en-US">
                <a:solidFill>
                  <a:schemeClr val="dk1"/>
                </a:solidFill>
              </a:rPr>
              <a:t>I partecipanti prendono parte al forum di discussione:  Quali sono stati i falsi più convincenti e perché? </a:t>
            </a:r>
            <a:endParaRPr/>
          </a:p>
          <a:p>
            <a:pPr indent="-431800" lvl="0" marL="457200" rtl="0" algn="ctr">
              <a:lnSpc>
                <a:spcPct val="100000"/>
              </a:lnSpc>
              <a:spcBef>
                <a:spcPts val="640"/>
              </a:spcBef>
              <a:spcAft>
                <a:spcPts val="0"/>
              </a:spcAft>
              <a:buClr>
                <a:srgbClr val="888888"/>
              </a:buClr>
              <a:buSzPts val="3200"/>
              <a:buNone/>
            </a:pPr>
            <a:r>
              <a:t/>
            </a:r>
            <a:endParaRPr>
              <a:solidFill>
                <a:schemeClr val="dk1"/>
              </a:solidFill>
            </a:endParaRPr>
          </a:p>
          <a:p>
            <a:pPr indent="-431800" lvl="0" marL="457200" rtl="0" algn="ctr">
              <a:lnSpc>
                <a:spcPct val="100000"/>
              </a:lnSpc>
              <a:spcBef>
                <a:spcPts val="640"/>
              </a:spcBef>
              <a:spcAft>
                <a:spcPts val="0"/>
              </a:spcAft>
              <a:buClr>
                <a:srgbClr val="888888"/>
              </a:buClr>
              <a:buSzPts val="3200"/>
              <a:buNone/>
            </a:pPr>
            <a:r>
              <a:rPr lang="en-US">
                <a:solidFill>
                  <a:schemeClr val="dk1"/>
                </a:solidFill>
              </a:rPr>
              <a:t>Quali caratteristiche della piattaforma potrebbero aiutare o ostacolare l'individuazione?</a:t>
            </a:r>
            <a:endParaRPr/>
          </a:p>
        </p:txBody>
      </p:sp>
      <p:sp>
        <p:nvSpPr>
          <p:cNvPr id="1032" name="Google Shape;1032;p7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33" name="Google Shape;1033;p71"/>
          <p:cNvGrpSpPr/>
          <p:nvPr/>
        </p:nvGrpSpPr>
        <p:grpSpPr>
          <a:xfrm>
            <a:off x="790770" y="-112458"/>
            <a:ext cx="1427175" cy="786776"/>
            <a:chOff x="0" y="-38100"/>
            <a:chExt cx="373234" cy="205757"/>
          </a:xfrm>
        </p:grpSpPr>
        <p:sp>
          <p:nvSpPr>
            <p:cNvPr id="1034" name="Google Shape;1034;p7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35" name="Google Shape;1035;p7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36" name="Google Shape;1036;p71"/>
          <p:cNvGrpSpPr/>
          <p:nvPr/>
        </p:nvGrpSpPr>
        <p:grpSpPr>
          <a:xfrm>
            <a:off x="0" y="-112458"/>
            <a:ext cx="315272" cy="786776"/>
            <a:chOff x="0" y="-38100"/>
            <a:chExt cx="82450" cy="205757"/>
          </a:xfrm>
        </p:grpSpPr>
        <p:sp>
          <p:nvSpPr>
            <p:cNvPr id="1037" name="Google Shape;1037;p7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38" name="Google Shape;1038;p7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39" name="Google Shape;1039;p71"/>
          <p:cNvGrpSpPr/>
          <p:nvPr/>
        </p:nvGrpSpPr>
        <p:grpSpPr>
          <a:xfrm>
            <a:off x="0" y="1116904"/>
            <a:ext cx="503883" cy="1931922"/>
            <a:chOff x="0" y="-38100"/>
            <a:chExt cx="131775" cy="505235"/>
          </a:xfrm>
        </p:grpSpPr>
        <p:sp>
          <p:nvSpPr>
            <p:cNvPr id="1040" name="Google Shape;1040;p7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41" name="Google Shape;1041;p7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042" name="Google Shape;1042;p71"/>
          <p:cNvPicPr preferRelativeResize="0"/>
          <p:nvPr/>
        </p:nvPicPr>
        <p:blipFill rotWithShape="1">
          <a:blip r:embed="rId4">
            <a:alphaModFix/>
          </a:blip>
          <a:srcRect b="0" l="0" r="0" t="0"/>
          <a:stretch/>
        </p:blipFill>
        <p:spPr>
          <a:xfrm>
            <a:off x="0" y="7620000"/>
            <a:ext cx="18288000" cy="266700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6" name="Shape 1046"/>
        <p:cNvGrpSpPr/>
        <p:nvPr/>
      </p:nvGrpSpPr>
      <p:grpSpPr>
        <a:xfrm>
          <a:off x="0" y="0"/>
          <a:ext cx="0" cy="0"/>
          <a:chOff x="0" y="0"/>
          <a:chExt cx="0" cy="0"/>
        </a:xfrm>
      </p:grpSpPr>
      <p:sp>
        <p:nvSpPr>
          <p:cNvPr id="1047" name="Google Shape;1047;p7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latin typeface="Bricolage Grotesque"/>
                <a:ea typeface="Bricolage Grotesque"/>
                <a:cs typeface="Bricolage Grotesque"/>
                <a:sym typeface="Bricolage Grotesque"/>
              </a:rPr>
              <a:t>Punti chiave</a:t>
            </a:r>
            <a:endParaRPr b="1"/>
          </a:p>
        </p:txBody>
      </p:sp>
      <p:sp>
        <p:nvSpPr>
          <p:cNvPr id="1048" name="Google Shape;1048;p72"/>
          <p:cNvSpPr txBox="1"/>
          <p:nvPr>
            <p:ph idx="1" type="subTitle"/>
          </p:nvPr>
        </p:nvSpPr>
        <p:spPr>
          <a:xfrm>
            <a:off x="1013345" y="2589663"/>
            <a:ext cx="12976975" cy="7059304"/>
          </a:xfrm>
          <a:prstGeom prst="rect">
            <a:avLst/>
          </a:prstGeom>
          <a:noFill/>
          <a:ln>
            <a:noFill/>
          </a:ln>
        </p:spPr>
        <p:txBody>
          <a:bodyPr anchorCtr="0" anchor="t" bIns="45700" lIns="91425" spcFirstLastPara="1" rIns="91425" wrap="square" tIns="45700">
            <a:normAutofit lnSpcReduction="10000"/>
          </a:bodyPr>
          <a:lstStyle/>
          <a:p>
            <a:pPr indent="-431800" lvl="0" marL="457200" rtl="0" algn="l">
              <a:lnSpc>
                <a:spcPct val="100000"/>
              </a:lnSpc>
              <a:spcBef>
                <a:spcPts val="640"/>
              </a:spcBef>
              <a:spcAft>
                <a:spcPts val="0"/>
              </a:spcAft>
              <a:buClr>
                <a:schemeClr val="dk1"/>
              </a:buClr>
              <a:buSzPts val="3200"/>
              <a:buFont typeface="Calibri"/>
              <a:buChar char="●"/>
            </a:pPr>
            <a:r>
              <a:rPr lang="en-US">
                <a:solidFill>
                  <a:schemeClr val="dk1"/>
                </a:solidFill>
                <a:latin typeface="Calibri"/>
                <a:ea typeface="Calibri"/>
                <a:cs typeface="Calibri"/>
                <a:sym typeface="Calibri"/>
              </a:rPr>
              <a:t>Le piattaforme dei social media possiedono dinamiche e strutture algoritmiche uniche che influenzano in modo significativo la diffusione delle informazioni, comprese quelle errate.</a:t>
            </a:r>
            <a:endParaRPr/>
          </a:p>
          <a:p>
            <a:pPr indent="0" lvl="0" marL="457200" rtl="0" algn="l">
              <a:lnSpc>
                <a:spcPct val="100000"/>
              </a:lnSpc>
              <a:spcBef>
                <a:spcPts val="640"/>
              </a:spcBef>
              <a:spcAft>
                <a:spcPts val="0"/>
              </a:spcAft>
              <a:buNone/>
            </a:pPr>
            <a:r>
              <a:t/>
            </a:r>
            <a:endParaRPr>
              <a:solidFill>
                <a:schemeClr val="dk1"/>
              </a:solidFill>
              <a:latin typeface="Calibri"/>
              <a:ea typeface="Calibri"/>
              <a:cs typeface="Calibri"/>
              <a:sym typeface="Calibri"/>
            </a:endParaRPr>
          </a:p>
          <a:p>
            <a:pPr indent="-431800" lvl="0" marL="457200" rtl="0" algn="l">
              <a:lnSpc>
                <a:spcPct val="100000"/>
              </a:lnSpc>
              <a:spcBef>
                <a:spcPts val="640"/>
              </a:spcBef>
              <a:spcAft>
                <a:spcPts val="0"/>
              </a:spcAft>
              <a:buClr>
                <a:schemeClr val="dk1"/>
              </a:buClr>
              <a:buSzPts val="3200"/>
              <a:buFont typeface="Calibri"/>
              <a:buChar char="●"/>
            </a:pPr>
            <a:r>
              <a:rPr lang="en-US">
                <a:solidFill>
                  <a:schemeClr val="dk1"/>
                </a:solidFill>
                <a:latin typeface="Calibri"/>
                <a:ea typeface="Calibri"/>
                <a:cs typeface="Calibri"/>
                <a:sym typeface="Calibri"/>
              </a:rPr>
              <a:t>Sviluppare competenze di rilevamento specifiche per ciascuna piattaforma è fondamentale per orientarsi nell'ambiente frenetico e spesso carico di emotività dei social media.</a:t>
            </a:r>
            <a:endParaRPr/>
          </a:p>
          <a:p>
            <a:pPr indent="0" lvl="0" marL="457200" rtl="0" algn="l">
              <a:lnSpc>
                <a:spcPct val="100000"/>
              </a:lnSpc>
              <a:spcBef>
                <a:spcPts val="640"/>
              </a:spcBef>
              <a:spcAft>
                <a:spcPts val="0"/>
              </a:spcAft>
              <a:buNone/>
            </a:pPr>
            <a:r>
              <a:t/>
            </a:r>
            <a:endParaRPr>
              <a:solidFill>
                <a:schemeClr val="dk1"/>
              </a:solidFill>
              <a:latin typeface="Calibri"/>
              <a:ea typeface="Calibri"/>
              <a:cs typeface="Calibri"/>
              <a:sym typeface="Calibri"/>
            </a:endParaRPr>
          </a:p>
          <a:p>
            <a:pPr indent="-431800" lvl="0" marL="457200" rtl="0" algn="l">
              <a:lnSpc>
                <a:spcPct val="100000"/>
              </a:lnSpc>
              <a:spcBef>
                <a:spcPts val="640"/>
              </a:spcBef>
              <a:spcAft>
                <a:spcPts val="0"/>
              </a:spcAft>
              <a:buClr>
                <a:schemeClr val="dk1"/>
              </a:buClr>
              <a:buSzPts val="3200"/>
              <a:buFont typeface="Calibri"/>
              <a:buChar char="●"/>
            </a:pPr>
            <a:r>
              <a:rPr lang="en-US">
                <a:solidFill>
                  <a:schemeClr val="dk1"/>
                </a:solidFill>
                <a:latin typeface="Calibri"/>
                <a:ea typeface="Calibri"/>
                <a:cs typeface="Calibri"/>
                <a:sym typeface="Calibri"/>
              </a:rPr>
              <a:t>L'amplificazione algoritmica può creare "bolle di filtro" e "camere di risonanza", rafforzando le convinzioni esistenti e limitando l'esposizione a prospettive diverse.</a:t>
            </a:r>
            <a:endParaRPr/>
          </a:p>
          <a:p>
            <a:pPr indent="0" lvl="0" marL="457200" rtl="0" algn="l">
              <a:lnSpc>
                <a:spcPct val="100000"/>
              </a:lnSpc>
              <a:spcBef>
                <a:spcPts val="640"/>
              </a:spcBef>
              <a:spcAft>
                <a:spcPts val="0"/>
              </a:spcAft>
              <a:buNone/>
            </a:pPr>
            <a:r>
              <a:t/>
            </a:r>
            <a:endParaRPr>
              <a:solidFill>
                <a:schemeClr val="dk1"/>
              </a:solidFill>
              <a:latin typeface="Calibri"/>
              <a:ea typeface="Calibri"/>
              <a:cs typeface="Calibri"/>
              <a:sym typeface="Calibri"/>
            </a:endParaRPr>
          </a:p>
          <a:p>
            <a:pPr indent="-431800" lvl="0" marL="457200" rtl="0" algn="l">
              <a:lnSpc>
                <a:spcPct val="100000"/>
              </a:lnSpc>
              <a:spcBef>
                <a:spcPts val="640"/>
              </a:spcBef>
              <a:spcAft>
                <a:spcPts val="0"/>
              </a:spcAft>
              <a:buClr>
                <a:schemeClr val="dk1"/>
              </a:buClr>
              <a:buSzPts val="3200"/>
              <a:buFont typeface="Calibri"/>
              <a:buChar char="●"/>
            </a:pPr>
            <a:r>
              <a:rPr lang="en-US">
                <a:solidFill>
                  <a:schemeClr val="dk1"/>
                </a:solidFill>
                <a:latin typeface="Calibri"/>
                <a:ea typeface="Calibri"/>
                <a:cs typeface="Calibri"/>
                <a:sym typeface="Calibri"/>
              </a:rPr>
              <a:t>Un impegno proattivo e responsabile sui social media, unito al pensiero critico, è essenziale per combattere la diffusione della disinformazione.</a:t>
            </a:r>
            <a:endParaRPr>
              <a:solidFill>
                <a:schemeClr val="dk1"/>
              </a:solidFill>
              <a:latin typeface="Calibri"/>
              <a:ea typeface="Calibri"/>
              <a:cs typeface="Calibri"/>
              <a:sym typeface="Calibri"/>
            </a:endParaRPr>
          </a:p>
        </p:txBody>
      </p:sp>
      <p:sp>
        <p:nvSpPr>
          <p:cNvPr id="1049" name="Google Shape;1049;p7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50" name="Google Shape;1050;p72"/>
          <p:cNvGrpSpPr/>
          <p:nvPr/>
        </p:nvGrpSpPr>
        <p:grpSpPr>
          <a:xfrm>
            <a:off x="790770" y="-112458"/>
            <a:ext cx="1427175" cy="786776"/>
            <a:chOff x="0" y="-38100"/>
            <a:chExt cx="373234" cy="205757"/>
          </a:xfrm>
        </p:grpSpPr>
        <p:sp>
          <p:nvSpPr>
            <p:cNvPr id="1051" name="Google Shape;1051;p7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52" name="Google Shape;1052;p7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53" name="Google Shape;1053;p72"/>
          <p:cNvGrpSpPr/>
          <p:nvPr/>
        </p:nvGrpSpPr>
        <p:grpSpPr>
          <a:xfrm>
            <a:off x="0" y="-112458"/>
            <a:ext cx="315272" cy="786776"/>
            <a:chOff x="0" y="-38100"/>
            <a:chExt cx="82450" cy="205757"/>
          </a:xfrm>
        </p:grpSpPr>
        <p:sp>
          <p:nvSpPr>
            <p:cNvPr id="1054" name="Google Shape;1054;p7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55" name="Google Shape;1055;p7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56" name="Google Shape;1056;p72"/>
          <p:cNvGrpSpPr/>
          <p:nvPr/>
        </p:nvGrpSpPr>
        <p:grpSpPr>
          <a:xfrm>
            <a:off x="0" y="1116904"/>
            <a:ext cx="503883" cy="1931922"/>
            <a:chOff x="0" y="-38100"/>
            <a:chExt cx="131775" cy="505235"/>
          </a:xfrm>
        </p:grpSpPr>
        <p:sp>
          <p:nvSpPr>
            <p:cNvPr id="1057" name="Google Shape;1057;p7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58" name="Google Shape;1058;p7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059" name="Google Shape;1059;p72"/>
          <p:cNvPicPr preferRelativeResize="0"/>
          <p:nvPr/>
        </p:nvPicPr>
        <p:blipFill rotWithShape="1">
          <a:blip r:embed="rId4">
            <a:alphaModFix/>
          </a:blip>
          <a:srcRect b="0" l="0" r="0" t="0"/>
          <a:stretch/>
        </p:blipFill>
        <p:spPr>
          <a:xfrm>
            <a:off x="13990320" y="3048822"/>
            <a:ext cx="4172532" cy="5601482"/>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3" name="Shape 1063"/>
        <p:cNvGrpSpPr/>
        <p:nvPr/>
      </p:nvGrpSpPr>
      <p:grpSpPr>
        <a:xfrm>
          <a:off x="0" y="0"/>
          <a:ext cx="0" cy="0"/>
          <a:chOff x="0" y="0"/>
          <a:chExt cx="0" cy="0"/>
        </a:xfrm>
      </p:grpSpPr>
      <p:sp>
        <p:nvSpPr>
          <p:cNvPr id="1064" name="Google Shape;1064;p73"/>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65" name="Google Shape;1065;p73"/>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66" name="Google Shape;1066;p73"/>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67" name="Google Shape;1067;p73"/>
          <p:cNvGrpSpPr/>
          <p:nvPr/>
        </p:nvGrpSpPr>
        <p:grpSpPr>
          <a:xfrm>
            <a:off x="6111850" y="2794401"/>
            <a:ext cx="8312195" cy="2168890"/>
            <a:chOff x="0" y="-47625"/>
            <a:chExt cx="1484188" cy="418826"/>
          </a:xfrm>
        </p:grpSpPr>
        <p:sp>
          <p:nvSpPr>
            <p:cNvPr id="1068" name="Google Shape;1068;p73"/>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69" name="Google Shape;1069;p73"/>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70" name="Google Shape;1070;p73"/>
          <p:cNvGrpSpPr/>
          <p:nvPr/>
        </p:nvGrpSpPr>
        <p:grpSpPr>
          <a:xfrm>
            <a:off x="-696258" y="-1193133"/>
            <a:ext cx="7178388" cy="12095887"/>
            <a:chOff x="0" y="-57150"/>
            <a:chExt cx="1890604" cy="3185748"/>
          </a:xfrm>
        </p:grpSpPr>
        <p:sp>
          <p:nvSpPr>
            <p:cNvPr id="1071" name="Google Shape;1071;p73"/>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72" name="Google Shape;1072;p73"/>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073" name="Google Shape;1073;p73"/>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74" name="Google Shape;1074;p73"/>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75" name="Google Shape;1075;p73"/>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1076" name="Google Shape;1076;p73"/>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05</a:t>
            </a:r>
            <a:endParaRPr b="0" i="0" sz="1400" u="none" cap="none" strike="noStrike">
              <a:solidFill>
                <a:srgbClr val="000000"/>
              </a:solidFill>
              <a:latin typeface="Arial"/>
              <a:ea typeface="Arial"/>
              <a:cs typeface="Arial"/>
              <a:sym typeface="Arial"/>
            </a:endParaRPr>
          </a:p>
        </p:txBody>
      </p:sp>
      <p:sp>
        <p:nvSpPr>
          <p:cNvPr id="1077" name="Google Shape;1077;p73"/>
          <p:cNvSpPr txBox="1"/>
          <p:nvPr/>
        </p:nvSpPr>
        <p:spPr>
          <a:xfrm>
            <a:off x="7911996" y="5295900"/>
            <a:ext cx="8395740" cy="498406"/>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Clr>
                <a:srgbClr val="000000"/>
              </a:buClr>
              <a:buSzPts val="2399"/>
              <a:buFont typeface="Arial"/>
              <a:buNone/>
            </a:pPr>
            <a:r>
              <a:rPr b="0" i="0" lang="en-US" sz="2399" u="none" cap="none" strike="noStrike">
                <a:solidFill>
                  <a:srgbClr val="343434"/>
                </a:solidFill>
                <a:latin typeface="Arial"/>
                <a:ea typeface="Arial"/>
                <a:cs typeface="Arial"/>
                <a:sym typeface="Arial"/>
              </a:rPr>
              <a:t>Conclusione e risorse</a:t>
            </a:r>
            <a:endParaRPr b="0" i="0" sz="1400" u="none" cap="none" strike="noStrike">
              <a:solidFill>
                <a:srgbClr val="000000"/>
              </a:solidFill>
              <a:latin typeface="Arial"/>
              <a:ea typeface="Arial"/>
              <a:cs typeface="Arial"/>
              <a:sym typeface="Arial"/>
            </a:endParaRPr>
          </a:p>
        </p:txBody>
      </p:sp>
      <p:sp>
        <p:nvSpPr>
          <p:cNvPr id="1078" name="Google Shape;1078;p73"/>
          <p:cNvSpPr txBox="1"/>
          <p:nvPr/>
        </p:nvSpPr>
        <p:spPr>
          <a:xfrm>
            <a:off x="7911996" y="3395850"/>
            <a:ext cx="9760500" cy="150480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10400"/>
              <a:buFont typeface="Arial"/>
              <a:buNone/>
            </a:pPr>
            <a:r>
              <a:rPr b="1" i="0" lang="en-US" sz="10400" u="none" cap="none" strike="noStrike">
                <a:solidFill>
                  <a:srgbClr val="343434"/>
                </a:solidFill>
                <a:latin typeface="Arial"/>
                <a:ea typeface="Arial"/>
                <a:cs typeface="Arial"/>
                <a:sym typeface="Arial"/>
              </a:rPr>
              <a:t>Sezione 4</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2" name="Shape 1082"/>
        <p:cNvGrpSpPr/>
        <p:nvPr/>
      </p:nvGrpSpPr>
      <p:grpSpPr>
        <a:xfrm>
          <a:off x="0" y="0"/>
          <a:ext cx="0" cy="0"/>
          <a:chOff x="0" y="0"/>
          <a:chExt cx="0" cy="0"/>
        </a:xfrm>
      </p:grpSpPr>
      <p:sp>
        <p:nvSpPr>
          <p:cNvPr id="1083" name="Google Shape;1083;p7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Il tuo ultimo passo verso l'alfabetizzazione mediatica</a:t>
            </a:r>
            <a:endParaRPr/>
          </a:p>
        </p:txBody>
      </p:sp>
      <p:sp>
        <p:nvSpPr>
          <p:cNvPr id="1084" name="Google Shape;1084;p74"/>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rPr>
              <a:t>Cosa farai</a:t>
            </a:r>
            <a:endParaRPr/>
          </a:p>
          <a:p>
            <a:pPr indent="-431800" lvl="0" marL="457200" rtl="0" algn="l">
              <a:lnSpc>
                <a:spcPct val="100000"/>
              </a:lnSpc>
              <a:spcBef>
                <a:spcPts val="640"/>
              </a:spcBef>
              <a:spcAft>
                <a:spcPts val="0"/>
              </a:spcAft>
              <a:buSzPts val="3200"/>
              <a:buNone/>
            </a:pPr>
            <a:r>
              <a:t/>
            </a:r>
            <a:endParaRPr b="1">
              <a:solidFill>
                <a:schemeClr val="dk1"/>
              </a:solidFill>
            </a:endParaRPr>
          </a:p>
          <a:p>
            <a:pPr indent="-457200" lvl="0" marL="482600" rtl="0" algn="l">
              <a:lnSpc>
                <a:spcPct val="200000"/>
              </a:lnSpc>
              <a:spcBef>
                <a:spcPts val="640"/>
              </a:spcBef>
              <a:spcAft>
                <a:spcPts val="0"/>
              </a:spcAft>
              <a:buSzPts val="3200"/>
              <a:buFont typeface="Noto Sans Symbols"/>
              <a:buChar char="▪"/>
            </a:pPr>
            <a:r>
              <a:rPr b="1" lang="en-US">
                <a:solidFill>
                  <a:schemeClr val="dk1"/>
                </a:solidFill>
              </a:rPr>
              <a:t>Rifletti sul tuo apprendimento e sui tuoi impegni personali.</a:t>
            </a:r>
            <a:endParaRPr/>
          </a:p>
          <a:p>
            <a:pPr indent="-457200" lvl="0" marL="482600" rtl="0" algn="l">
              <a:lnSpc>
                <a:spcPct val="200000"/>
              </a:lnSpc>
              <a:spcBef>
                <a:spcPts val="640"/>
              </a:spcBef>
              <a:spcAft>
                <a:spcPts val="0"/>
              </a:spcAft>
              <a:buSzPts val="3200"/>
              <a:buFont typeface="Noto Sans Symbols"/>
              <a:buChar char="▪"/>
            </a:pPr>
            <a:r>
              <a:rPr b="1" lang="en-US">
                <a:solidFill>
                  <a:schemeClr val="dk1"/>
                </a:solidFill>
              </a:rPr>
              <a:t>Completa il tuo piano d'azione personale (secondo i tuoi ritmi).</a:t>
            </a:r>
            <a:endParaRPr/>
          </a:p>
          <a:p>
            <a:pPr indent="-457200" lvl="0" marL="482600" rtl="0" algn="l">
              <a:lnSpc>
                <a:spcPct val="200000"/>
              </a:lnSpc>
              <a:spcBef>
                <a:spcPts val="640"/>
              </a:spcBef>
              <a:spcAft>
                <a:spcPts val="0"/>
              </a:spcAft>
              <a:buSzPts val="3200"/>
              <a:buFont typeface="Noto Sans Symbols"/>
              <a:buChar char="▪"/>
            </a:pPr>
            <a:r>
              <a:rPr b="1" lang="en-US">
                <a:solidFill>
                  <a:schemeClr val="dk1"/>
                </a:solidFill>
              </a:rPr>
              <a:t>Esplora la doppia natura dell'IA attraverso il prompt "Strumenti contro verità".</a:t>
            </a:r>
            <a:endParaRPr/>
          </a:p>
          <a:p>
            <a:pPr indent="-457200" lvl="0" marL="482600" rtl="0" algn="l">
              <a:lnSpc>
                <a:spcPct val="200000"/>
              </a:lnSpc>
              <a:spcBef>
                <a:spcPts val="640"/>
              </a:spcBef>
              <a:spcAft>
                <a:spcPts val="0"/>
              </a:spcAft>
              <a:buSzPts val="3200"/>
              <a:buFont typeface="Noto Sans Symbols"/>
              <a:buChar char="▪"/>
            </a:pPr>
            <a:r>
              <a:rPr b="1" lang="en-US">
                <a:solidFill>
                  <a:schemeClr val="dk1"/>
                </a:solidFill>
              </a:rPr>
              <a:t>Accedi a risorse aggiuntive per una crescita continua.</a:t>
            </a:r>
            <a:endParaRPr>
              <a:solidFill>
                <a:schemeClr val="dk1"/>
              </a:solidFill>
            </a:endParaRPr>
          </a:p>
        </p:txBody>
      </p:sp>
      <p:sp>
        <p:nvSpPr>
          <p:cNvPr id="1085" name="Google Shape;1085;p7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086" name="Google Shape;1086;p74"/>
          <p:cNvGrpSpPr/>
          <p:nvPr/>
        </p:nvGrpSpPr>
        <p:grpSpPr>
          <a:xfrm>
            <a:off x="790770" y="-112458"/>
            <a:ext cx="1427175" cy="786776"/>
            <a:chOff x="0" y="-38100"/>
            <a:chExt cx="373234" cy="205757"/>
          </a:xfrm>
        </p:grpSpPr>
        <p:sp>
          <p:nvSpPr>
            <p:cNvPr id="1087" name="Google Shape;1087;p7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88" name="Google Shape;1088;p7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89" name="Google Shape;1089;p74"/>
          <p:cNvGrpSpPr/>
          <p:nvPr/>
        </p:nvGrpSpPr>
        <p:grpSpPr>
          <a:xfrm>
            <a:off x="0" y="-112458"/>
            <a:ext cx="315272" cy="786776"/>
            <a:chOff x="0" y="-38100"/>
            <a:chExt cx="82450" cy="205757"/>
          </a:xfrm>
        </p:grpSpPr>
        <p:sp>
          <p:nvSpPr>
            <p:cNvPr id="1090" name="Google Shape;1090;p7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91" name="Google Shape;1091;p7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092" name="Google Shape;1092;p74"/>
          <p:cNvGrpSpPr/>
          <p:nvPr/>
        </p:nvGrpSpPr>
        <p:grpSpPr>
          <a:xfrm>
            <a:off x="0" y="1116904"/>
            <a:ext cx="503883" cy="1931922"/>
            <a:chOff x="0" y="-38100"/>
            <a:chExt cx="131775" cy="505235"/>
          </a:xfrm>
        </p:grpSpPr>
        <p:sp>
          <p:nvSpPr>
            <p:cNvPr id="1093" name="Google Shape;1093;p7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94" name="Google Shape;1094;p7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8" name="Shape 1098"/>
        <p:cNvGrpSpPr/>
        <p:nvPr/>
      </p:nvGrpSpPr>
      <p:grpSpPr>
        <a:xfrm>
          <a:off x="0" y="0"/>
          <a:ext cx="0" cy="0"/>
          <a:chOff x="0" y="0"/>
          <a:chExt cx="0" cy="0"/>
        </a:xfrm>
      </p:grpSpPr>
      <p:sp>
        <p:nvSpPr>
          <p:cNvPr id="1099" name="Google Shape;1099;p75"/>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latin typeface="Bricolage Grotesque"/>
                <a:ea typeface="Bricolage Grotesque"/>
                <a:cs typeface="Bricolage Grotesque"/>
                <a:sym typeface="Bricolage Grotesque"/>
              </a:rPr>
              <a:t>Attività 1: </a:t>
            </a:r>
            <a:r>
              <a:rPr lang="en-US">
                <a:solidFill>
                  <a:schemeClr val="dk1"/>
                </a:solidFill>
                <a:latin typeface="Bricolage Grotesque"/>
                <a:ea typeface="Bricolage Grotesque"/>
                <a:cs typeface="Bricolage Grotesque"/>
                <a:sym typeface="Bricolage Grotesque"/>
              </a:rPr>
              <a:t>Il tuo piano d'azione personale</a:t>
            </a:r>
            <a:endParaRPr/>
          </a:p>
        </p:txBody>
      </p:sp>
      <p:sp>
        <p:nvSpPr>
          <p:cNvPr id="1100" name="Google Shape;1100;p75"/>
          <p:cNvSpPr txBox="1"/>
          <p:nvPr>
            <p:ph idx="1" type="subTitle"/>
          </p:nvPr>
        </p:nvSpPr>
        <p:spPr>
          <a:xfrm>
            <a:off x="1013345" y="2589662"/>
            <a:ext cx="16428493" cy="7483025"/>
          </a:xfrm>
          <a:prstGeom prst="rect">
            <a:avLst/>
          </a:prstGeom>
          <a:noFill/>
          <a:ln>
            <a:noFill/>
          </a:ln>
        </p:spPr>
        <p:txBody>
          <a:bodyPr anchorCtr="0" anchor="t" bIns="45700" lIns="91425" spcFirstLastPara="1" rIns="91425" wrap="square" tIns="45700">
            <a:normAutofit fontScale="85000" lnSpcReduction="20000"/>
          </a:bodyPr>
          <a:lstStyle/>
          <a:p>
            <a:pPr indent="-431800" lvl="0" marL="457200" rtl="0" algn="l">
              <a:lnSpc>
                <a:spcPct val="100000"/>
              </a:lnSpc>
              <a:spcBef>
                <a:spcPts val="640"/>
              </a:spcBef>
              <a:spcAft>
                <a:spcPts val="0"/>
              </a:spcAft>
              <a:buSzPct val="108107"/>
              <a:buNone/>
            </a:pPr>
            <a:r>
              <a:rPr b="1" lang="en-US">
                <a:solidFill>
                  <a:schemeClr val="dk1"/>
                </a:solidFill>
                <a:latin typeface="Bricolage Grotesque"/>
                <a:ea typeface="Bricolage Grotesque"/>
                <a:cs typeface="Bricolage Grotesque"/>
                <a:sym typeface="Bricolage Grotesque"/>
              </a:rPr>
              <a:t>Scopo: pianificare come applicare ciò che hai imparato nella tua vita personale o professionale.</a:t>
            </a:r>
            <a:endParaRPr b="1"/>
          </a:p>
          <a:p>
            <a:pPr indent="-431800" lvl="0" marL="457200" rtl="0" algn="l">
              <a:lnSpc>
                <a:spcPct val="100000"/>
              </a:lnSpc>
              <a:spcBef>
                <a:spcPts val="640"/>
              </a:spcBef>
              <a:spcAft>
                <a:spcPts val="0"/>
              </a:spcAft>
              <a:buSzPct val="108107"/>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ct val="108107"/>
              <a:buNone/>
            </a:pPr>
            <a:r>
              <a:rPr lang="en-US">
                <a:solidFill>
                  <a:schemeClr val="dk1"/>
                </a:solidFill>
                <a:latin typeface="Bricolage Grotesque"/>
                <a:ea typeface="Bricolage Grotesque"/>
                <a:cs typeface="Bricolage Grotesque"/>
                <a:sym typeface="Bricolage Grotesque"/>
              </a:rPr>
              <a:t>Utilizza il modello scaricabile fornito e dedica 15 minuti al suo completamento in modo autonomo.</a:t>
            </a:r>
            <a:endParaRPr/>
          </a:p>
          <a:p>
            <a:pPr indent="-431800" lvl="0" marL="457200" rtl="0" algn="l">
              <a:lnSpc>
                <a:spcPct val="100000"/>
              </a:lnSpc>
              <a:spcBef>
                <a:spcPts val="640"/>
              </a:spcBef>
              <a:spcAft>
                <a:spcPts val="0"/>
              </a:spcAft>
              <a:buSzPct val="108107"/>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ct val="108107"/>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ct val="108107"/>
              <a:buNone/>
            </a:pPr>
            <a:r>
              <a:rPr lang="en-US">
                <a:solidFill>
                  <a:schemeClr val="dk1"/>
                </a:solidFill>
                <a:latin typeface="Bricolage Grotesque"/>
                <a:ea typeface="Bricolage Grotesque"/>
                <a:cs typeface="Bricolage Grotesque"/>
                <a:sym typeface="Bricolage Grotesque"/>
              </a:rPr>
              <a:t>1.    Quali sono le 5 strategie specifiche che intendi attuare per migliorare la tua alfabetizzazione informativa?</a:t>
            </a:r>
            <a:endParaRPr/>
          </a:p>
          <a:p>
            <a:pPr indent="-431800" lvl="0" marL="457200" rtl="0" algn="l">
              <a:lnSpc>
                <a:spcPct val="100000"/>
              </a:lnSpc>
              <a:spcBef>
                <a:spcPts val="640"/>
              </a:spcBef>
              <a:spcAft>
                <a:spcPts val="0"/>
              </a:spcAft>
              <a:buSzPct val="108107"/>
              <a:buNone/>
            </a:pPr>
            <a:r>
              <a:rPr lang="en-US">
                <a:solidFill>
                  <a:schemeClr val="dk1"/>
                </a:solidFill>
                <a:latin typeface="Bricolage Grotesque"/>
                <a:ea typeface="Bricolage Grotesque"/>
                <a:cs typeface="Bricolage Grotesque"/>
                <a:sym typeface="Bricolage Grotesque"/>
              </a:rPr>
              <a:t>2.    Quali strumenti o abitudini utilizzerai per verificare l'accuratezza e la credibilità delle informazioni?</a:t>
            </a:r>
            <a:endParaRPr/>
          </a:p>
          <a:p>
            <a:pPr indent="-431800" lvl="0" marL="457200" rtl="0" algn="l">
              <a:lnSpc>
                <a:spcPct val="100000"/>
              </a:lnSpc>
              <a:spcBef>
                <a:spcPts val="640"/>
              </a:spcBef>
              <a:spcAft>
                <a:spcPts val="0"/>
              </a:spcAft>
              <a:buSzPct val="108107"/>
              <a:buNone/>
            </a:pPr>
            <a:r>
              <a:rPr lang="en-US">
                <a:solidFill>
                  <a:schemeClr val="dk1"/>
                </a:solidFill>
                <a:latin typeface="Bricolage Grotesque"/>
                <a:ea typeface="Bricolage Grotesque"/>
                <a:cs typeface="Bricolage Grotesque"/>
                <a:sym typeface="Bricolage Grotesque"/>
              </a:rPr>
              <a:t>3.    Come condividerai o applicherai le tue conoscenze di alfabetizzazione informativa con gli altri (ad esempio, colleghi, studenti, familiari)?</a:t>
            </a:r>
            <a:endParaRPr/>
          </a:p>
          <a:p>
            <a:pPr indent="-431800" lvl="0" marL="457200" rtl="0" algn="l">
              <a:lnSpc>
                <a:spcPct val="100000"/>
              </a:lnSpc>
              <a:spcBef>
                <a:spcPts val="640"/>
              </a:spcBef>
              <a:spcAft>
                <a:spcPts val="0"/>
              </a:spcAft>
              <a:buSzPct val="108107"/>
              <a:buNone/>
            </a:pPr>
            <a:r>
              <a:rPr lang="en-US">
                <a:solidFill>
                  <a:schemeClr val="dk1"/>
                </a:solidFill>
                <a:latin typeface="Bricolage Grotesque"/>
                <a:ea typeface="Bricolage Grotesque"/>
                <a:cs typeface="Bricolage Grotesque"/>
                <a:sym typeface="Bricolage Grotesque"/>
              </a:rPr>
              <a:t>4.    Descrivi una situazione recente in cui una migliore alfabetizzazione informativa avrebbe potuto aiutarti. Cosa faresti di diverso ora?</a:t>
            </a:r>
            <a:endParaRPr/>
          </a:p>
          <a:p>
            <a:pPr indent="-431800" lvl="0" marL="457200" rtl="0" algn="l">
              <a:lnSpc>
                <a:spcPct val="100000"/>
              </a:lnSpc>
              <a:spcBef>
                <a:spcPts val="640"/>
              </a:spcBef>
              <a:spcAft>
                <a:spcPts val="0"/>
              </a:spcAft>
              <a:buSzPct val="108107"/>
              <a:buNone/>
            </a:pPr>
            <a:r>
              <a:rPr lang="en-US">
                <a:solidFill>
                  <a:schemeClr val="dk1"/>
                </a:solidFill>
                <a:latin typeface="Bricolage Grotesque"/>
                <a:ea typeface="Bricolage Grotesque"/>
                <a:cs typeface="Bricolage Grotesque"/>
                <a:sym typeface="Bricolage Grotesque"/>
              </a:rPr>
              <a:t>5.    Quali sono le tue 3 principali fonti di informazioni affidabili e perché ti fidi di loro?</a:t>
            </a:r>
            <a:endParaRPr/>
          </a:p>
          <a:p>
            <a:pPr indent="-431800" lvl="0" marL="457200" rtl="0" algn="l">
              <a:lnSpc>
                <a:spcPct val="100000"/>
              </a:lnSpc>
              <a:spcBef>
                <a:spcPts val="640"/>
              </a:spcBef>
              <a:spcAft>
                <a:spcPts val="0"/>
              </a:spcAft>
              <a:buSzPct val="108107"/>
              <a:buNone/>
            </a:pPr>
            <a:r>
              <a:rPr lang="en-US">
                <a:solidFill>
                  <a:schemeClr val="dk1"/>
                </a:solidFill>
                <a:latin typeface="Bricolage Grotesque"/>
                <a:ea typeface="Bricolage Grotesque"/>
                <a:cs typeface="Bricolage Grotesque"/>
                <a:sym typeface="Bricolage Grotesque"/>
              </a:rPr>
              <a:t>6.    Quali sfide prevedi nell'applicazione delle competenze di alfabetizzazione informativa e come le supererai?</a:t>
            </a:r>
            <a:endParaRPr/>
          </a:p>
          <a:p>
            <a:pPr indent="-431800" lvl="0" marL="457200" rtl="0" algn="l">
              <a:lnSpc>
                <a:spcPct val="100000"/>
              </a:lnSpc>
              <a:spcBef>
                <a:spcPts val="640"/>
              </a:spcBef>
              <a:spcAft>
                <a:spcPts val="0"/>
              </a:spcAft>
              <a:buSzPct val="108107"/>
              <a:buNone/>
            </a:pPr>
            <a:r>
              <a:rPr lang="en-US">
                <a:solidFill>
                  <a:schemeClr val="dk1"/>
                </a:solidFill>
                <a:latin typeface="Bricolage Grotesque"/>
                <a:ea typeface="Bricolage Grotesque"/>
                <a:cs typeface="Bricolage Grotesque"/>
                <a:sym typeface="Bricolage Grotesque"/>
              </a:rPr>
              <a:t>7.    Qual è un tuo obiettivo a lungo termine per migliorare la tua alfabetizzazione informativa?</a:t>
            </a:r>
            <a:endParaRPr/>
          </a:p>
          <a:p>
            <a:pPr indent="-431800" lvl="0" marL="457200" rtl="0" algn="l">
              <a:lnSpc>
                <a:spcPct val="100000"/>
              </a:lnSpc>
              <a:spcBef>
                <a:spcPts val="640"/>
              </a:spcBef>
              <a:spcAft>
                <a:spcPts val="0"/>
              </a:spcAft>
              <a:buSzPct val="108107"/>
              <a:buNone/>
            </a:pPr>
            <a:r>
              <a:t/>
            </a:r>
            <a:endParaRPr>
              <a:solidFill>
                <a:schemeClr val="dk1"/>
              </a:solidFill>
              <a:latin typeface="Bricolage Grotesque"/>
              <a:ea typeface="Bricolage Grotesque"/>
              <a:cs typeface="Bricolage Grotesque"/>
              <a:sym typeface="Bricolage Grotesque"/>
            </a:endParaRPr>
          </a:p>
        </p:txBody>
      </p:sp>
      <p:sp>
        <p:nvSpPr>
          <p:cNvPr id="1101" name="Google Shape;1101;p75"/>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02" name="Google Shape;1102;p75"/>
          <p:cNvGrpSpPr/>
          <p:nvPr/>
        </p:nvGrpSpPr>
        <p:grpSpPr>
          <a:xfrm>
            <a:off x="790770" y="-112458"/>
            <a:ext cx="1427175" cy="786776"/>
            <a:chOff x="0" y="-38100"/>
            <a:chExt cx="373234" cy="205757"/>
          </a:xfrm>
        </p:grpSpPr>
        <p:sp>
          <p:nvSpPr>
            <p:cNvPr id="1103" name="Google Shape;1103;p75"/>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04" name="Google Shape;1104;p75"/>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05" name="Google Shape;1105;p75"/>
          <p:cNvGrpSpPr/>
          <p:nvPr/>
        </p:nvGrpSpPr>
        <p:grpSpPr>
          <a:xfrm>
            <a:off x="0" y="-112458"/>
            <a:ext cx="315272" cy="786776"/>
            <a:chOff x="0" y="-38100"/>
            <a:chExt cx="82450" cy="205757"/>
          </a:xfrm>
        </p:grpSpPr>
        <p:sp>
          <p:nvSpPr>
            <p:cNvPr id="1106" name="Google Shape;1106;p75"/>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07" name="Google Shape;1107;p75"/>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08" name="Google Shape;1108;p75"/>
          <p:cNvGrpSpPr/>
          <p:nvPr/>
        </p:nvGrpSpPr>
        <p:grpSpPr>
          <a:xfrm>
            <a:off x="0" y="1116904"/>
            <a:ext cx="503883" cy="1931922"/>
            <a:chOff x="0" y="-38100"/>
            <a:chExt cx="131775" cy="505235"/>
          </a:xfrm>
        </p:grpSpPr>
        <p:sp>
          <p:nvSpPr>
            <p:cNvPr id="1109" name="Google Shape;1109;p75"/>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10" name="Google Shape;1110;p75"/>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descr="Word doc icon" id="1111" name="Google Shape;1111;p75"/>
          <p:cNvPicPr preferRelativeResize="0"/>
          <p:nvPr/>
        </p:nvPicPr>
        <p:blipFill rotWithShape="1">
          <a:blip r:embed="rId4">
            <a:alphaModFix/>
          </a:blip>
          <a:srcRect b="0" l="0" r="0" t="0"/>
          <a:stretch/>
        </p:blipFill>
        <p:spPr>
          <a:xfrm>
            <a:off x="15694309" y="445238"/>
            <a:ext cx="1291984" cy="1291984"/>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5" name="Shape 1115"/>
        <p:cNvGrpSpPr/>
        <p:nvPr/>
      </p:nvGrpSpPr>
      <p:grpSpPr>
        <a:xfrm>
          <a:off x="0" y="0"/>
          <a:ext cx="0" cy="0"/>
          <a:chOff x="0" y="0"/>
          <a:chExt cx="0" cy="0"/>
        </a:xfrm>
      </p:grpSpPr>
      <p:sp>
        <p:nvSpPr>
          <p:cNvPr id="1116" name="Google Shape;1116;p76"/>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Strumenti contro verità</a:t>
            </a:r>
            <a:br>
              <a:rPr lang="en-US">
                <a:solidFill>
                  <a:schemeClr val="dk1"/>
                </a:solidFill>
                <a:latin typeface="Bricolage Grotesque"/>
                <a:ea typeface="Bricolage Grotesque"/>
                <a:cs typeface="Bricolage Grotesque"/>
                <a:sym typeface="Bricolage Grotesque"/>
              </a:rPr>
            </a:br>
            <a:r>
              <a:rPr i="1" lang="en-US">
                <a:solidFill>
                  <a:schemeClr val="dk1"/>
                </a:solidFill>
                <a:latin typeface="Bricolage Grotesque"/>
                <a:ea typeface="Bricolage Grotesque"/>
                <a:cs typeface="Bricolage Grotesque"/>
                <a:sym typeface="Bricolage Grotesque"/>
              </a:rPr>
              <a:t>Attività di riflessione</a:t>
            </a:r>
            <a:endParaRPr i="1"/>
          </a:p>
        </p:txBody>
      </p:sp>
      <p:sp>
        <p:nvSpPr>
          <p:cNvPr id="1117" name="Google Shape;1117;p76"/>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In che modo gli strumenti basati sull'intelligenza artificiale, come gli algoritmi, aiutano o ostacolano la nostra capacità di trovare la verità?</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SzPts val="3200"/>
              <a:buNone/>
            </a:pPr>
            <a:r>
              <a:rPr lang="en-US">
                <a:solidFill>
                  <a:schemeClr val="dk1"/>
                </a:solidFill>
                <a:latin typeface="Bricolage Grotesque"/>
                <a:ea typeface="Bricolage Grotesque"/>
                <a:cs typeface="Bricolage Grotesque"/>
                <a:sym typeface="Bricolage Grotesque"/>
              </a:rPr>
              <a:t>Rifletteteci:</a:t>
            </a:r>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Cosa ne pensi di questa citazione?</a:t>
            </a:r>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Quale ruolo dovrebbe svolgere l'IA nella definizione degli ecosistemi informativi?</a:t>
            </a:r>
            <a:endParaRPr/>
          </a:p>
          <a:p>
            <a:pPr indent="-457200" lvl="0" marL="482600" rtl="0" algn="l">
              <a:lnSpc>
                <a:spcPct val="100000"/>
              </a:lnSpc>
              <a:spcBef>
                <a:spcPts val="640"/>
              </a:spcBef>
              <a:spcAft>
                <a:spcPts val="0"/>
              </a:spcAft>
              <a:buSzPts val="3200"/>
              <a:buFont typeface="Arial"/>
              <a:buChar char="•"/>
            </a:pPr>
            <a:r>
              <a:rPr lang="en-US">
                <a:solidFill>
                  <a:schemeClr val="dk1"/>
                </a:solidFill>
                <a:latin typeface="Bricolage Grotesque"/>
                <a:ea typeface="Bricolage Grotesque"/>
                <a:cs typeface="Bricolage Grotesque"/>
                <a:sym typeface="Bricolage Grotesque"/>
              </a:rPr>
              <a:t>Come puoi bilanciare la comodità e la ricerca della verità?</a:t>
            </a:r>
            <a:endParaRPr/>
          </a:p>
        </p:txBody>
      </p:sp>
      <p:sp>
        <p:nvSpPr>
          <p:cNvPr id="1118" name="Google Shape;1118;p76"/>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19" name="Google Shape;1119;p76"/>
          <p:cNvGrpSpPr/>
          <p:nvPr/>
        </p:nvGrpSpPr>
        <p:grpSpPr>
          <a:xfrm>
            <a:off x="790770" y="-112458"/>
            <a:ext cx="1427175" cy="786776"/>
            <a:chOff x="0" y="-38100"/>
            <a:chExt cx="373234" cy="205757"/>
          </a:xfrm>
        </p:grpSpPr>
        <p:sp>
          <p:nvSpPr>
            <p:cNvPr id="1120" name="Google Shape;1120;p76"/>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1" name="Google Shape;1121;p76"/>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22" name="Google Shape;1122;p76"/>
          <p:cNvGrpSpPr/>
          <p:nvPr/>
        </p:nvGrpSpPr>
        <p:grpSpPr>
          <a:xfrm>
            <a:off x="0" y="-112458"/>
            <a:ext cx="315272" cy="786776"/>
            <a:chOff x="0" y="-38100"/>
            <a:chExt cx="82450" cy="205757"/>
          </a:xfrm>
        </p:grpSpPr>
        <p:sp>
          <p:nvSpPr>
            <p:cNvPr id="1123" name="Google Shape;1123;p76"/>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4" name="Google Shape;1124;p76"/>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25" name="Google Shape;1125;p76"/>
          <p:cNvGrpSpPr/>
          <p:nvPr/>
        </p:nvGrpSpPr>
        <p:grpSpPr>
          <a:xfrm>
            <a:off x="0" y="1116904"/>
            <a:ext cx="503883" cy="1931922"/>
            <a:chOff x="0" y="-38100"/>
            <a:chExt cx="131775" cy="505235"/>
          </a:xfrm>
        </p:grpSpPr>
        <p:sp>
          <p:nvSpPr>
            <p:cNvPr id="1126" name="Google Shape;1126;p76"/>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27" name="Google Shape;1127;p76"/>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128" name="Google Shape;1128;p76"/>
          <p:cNvSpPr/>
          <p:nvPr/>
        </p:nvSpPr>
        <p:spPr>
          <a:xfrm>
            <a:off x="411452" y="4529435"/>
            <a:ext cx="17699127" cy="1754326"/>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400"/>
              <a:buFont typeface="Arial"/>
              <a:buNone/>
            </a:pPr>
            <a:r>
              <a:rPr b="1" i="0" lang="en-US" sz="5400" u="none" cap="none" strike="noStrike">
                <a:solidFill>
                  <a:schemeClr val="dk2"/>
                </a:solidFill>
                <a:latin typeface="Arial"/>
                <a:ea typeface="Arial"/>
                <a:cs typeface="Arial"/>
                <a:sym typeface="Arial"/>
              </a:rPr>
              <a:t>"L'intelligenza artificiale ci aiuta a trovare più rapidamente le informazioni valide, ma contribuisce anche a diffondere ulteriormente quelle errate".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2" name="Shape 1132"/>
        <p:cNvGrpSpPr/>
        <p:nvPr/>
      </p:nvGrpSpPr>
      <p:grpSpPr>
        <a:xfrm>
          <a:off x="0" y="0"/>
          <a:ext cx="0" cy="0"/>
          <a:chOff x="0" y="0"/>
          <a:chExt cx="0" cy="0"/>
        </a:xfrm>
      </p:grpSpPr>
      <p:sp>
        <p:nvSpPr>
          <p:cNvPr id="1133" name="Google Shape;1133;p77"/>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Condividi le tue opinioni</a:t>
            </a:r>
            <a:endParaRPr/>
          </a:p>
        </p:txBody>
      </p:sp>
      <p:sp>
        <p:nvSpPr>
          <p:cNvPr id="1134" name="Google Shape;1134;p77"/>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514350" lvl="0" marL="539750" rtl="0" algn="l">
              <a:lnSpc>
                <a:spcPct val="15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Cosa mi ha sorpreso di più del doppio ruolo dell'IA nella disinformazione?</a:t>
            </a:r>
            <a:endParaRPr/>
          </a:p>
          <a:p>
            <a:pPr indent="-514350" lvl="0" marL="539750" rtl="0" algn="l">
              <a:lnSpc>
                <a:spcPct val="15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Un modo per dare priorità alla verità rispetto agli strumenti è...</a:t>
            </a:r>
            <a:endParaRPr/>
          </a:p>
          <a:p>
            <a:pPr indent="-514350" lvl="0" marL="539750" rtl="0" algn="l">
              <a:lnSpc>
                <a:spcPct val="150000"/>
              </a:lnSpc>
              <a:spcBef>
                <a:spcPts val="640"/>
              </a:spcBef>
              <a:spcAft>
                <a:spcPts val="0"/>
              </a:spcAft>
              <a:buSzPts val="3200"/>
              <a:buFont typeface="Arial"/>
              <a:buAutoNum type="arabicPeriod"/>
            </a:pPr>
            <a:r>
              <a:rPr lang="en-US">
                <a:solidFill>
                  <a:schemeClr val="dk1"/>
                </a:solidFill>
                <a:latin typeface="Bricolage Grotesque"/>
                <a:ea typeface="Bricolage Grotesque"/>
                <a:cs typeface="Bricolage Grotesque"/>
                <a:sym typeface="Bricolage Grotesque"/>
              </a:rPr>
              <a:t>Includere uno spazio in cui i partecipanti online possano rispondere alle domande tramite testo.</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a:p>
            <a:pPr indent="-431800" lvl="0" marL="457200" rtl="0" algn="l">
              <a:lnSpc>
                <a:spcPct val="100000"/>
              </a:lnSpc>
              <a:spcBef>
                <a:spcPts val="640"/>
              </a:spcBef>
              <a:spcAft>
                <a:spcPts val="0"/>
              </a:spcAft>
              <a:buClr>
                <a:schemeClr val="dk1"/>
              </a:buClr>
              <a:buSzPts val="3200"/>
              <a:buFont typeface="Bricolage Grotesque"/>
              <a:buChar char="●"/>
            </a:pPr>
            <a:r>
              <a:rPr lang="en-US">
                <a:solidFill>
                  <a:schemeClr val="dk1"/>
                </a:solidFill>
                <a:latin typeface="Bricolage Grotesque"/>
                <a:ea typeface="Bricolage Grotesque"/>
                <a:cs typeface="Bricolage Grotesque"/>
                <a:sym typeface="Bricolage Grotesque"/>
              </a:rPr>
              <a:t>Pubblica le tue risposte sul forum fornito e poi rifletti sui pensieri degli altri.</a:t>
            </a:r>
            <a:endParaRPr>
              <a:solidFill>
                <a:schemeClr val="dk1"/>
              </a:solidFill>
            </a:endParaRPr>
          </a:p>
        </p:txBody>
      </p:sp>
      <p:sp>
        <p:nvSpPr>
          <p:cNvPr id="1135" name="Google Shape;1135;p77"/>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36" name="Google Shape;1136;p77"/>
          <p:cNvGrpSpPr/>
          <p:nvPr/>
        </p:nvGrpSpPr>
        <p:grpSpPr>
          <a:xfrm>
            <a:off x="790770" y="-112458"/>
            <a:ext cx="1427175" cy="786776"/>
            <a:chOff x="0" y="-38100"/>
            <a:chExt cx="373234" cy="205757"/>
          </a:xfrm>
        </p:grpSpPr>
        <p:sp>
          <p:nvSpPr>
            <p:cNvPr id="1137" name="Google Shape;1137;p77"/>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38" name="Google Shape;1138;p77"/>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39" name="Google Shape;1139;p77"/>
          <p:cNvGrpSpPr/>
          <p:nvPr/>
        </p:nvGrpSpPr>
        <p:grpSpPr>
          <a:xfrm>
            <a:off x="0" y="-112458"/>
            <a:ext cx="315272" cy="786776"/>
            <a:chOff x="0" y="-38100"/>
            <a:chExt cx="82450" cy="205757"/>
          </a:xfrm>
        </p:grpSpPr>
        <p:sp>
          <p:nvSpPr>
            <p:cNvPr id="1140" name="Google Shape;1140;p77"/>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1" name="Google Shape;1141;p77"/>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42" name="Google Shape;1142;p77"/>
          <p:cNvGrpSpPr/>
          <p:nvPr/>
        </p:nvGrpSpPr>
        <p:grpSpPr>
          <a:xfrm>
            <a:off x="0" y="1116904"/>
            <a:ext cx="503883" cy="1931922"/>
            <a:chOff x="0" y="-38100"/>
            <a:chExt cx="131775" cy="505235"/>
          </a:xfrm>
        </p:grpSpPr>
        <p:sp>
          <p:nvSpPr>
            <p:cNvPr id="1143" name="Google Shape;1143;p77"/>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44" name="Google Shape;1144;p77"/>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8" name="Shape 1148"/>
        <p:cNvGrpSpPr/>
        <p:nvPr/>
      </p:nvGrpSpPr>
      <p:grpSpPr>
        <a:xfrm>
          <a:off x="0" y="0"/>
          <a:ext cx="0" cy="0"/>
          <a:chOff x="0" y="0"/>
          <a:chExt cx="0" cy="0"/>
        </a:xfrm>
      </p:grpSpPr>
      <p:sp>
        <p:nvSpPr>
          <p:cNvPr id="1149" name="Google Shape;1149;p78"/>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Elenco delle risorse di approfondimento</a:t>
            </a:r>
            <a:endParaRPr/>
          </a:p>
        </p:txBody>
      </p:sp>
      <p:sp>
        <p:nvSpPr>
          <p:cNvPr id="1150" name="Google Shape;1150;p78"/>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31800" lvl="0" marL="457200" rtl="0" algn="l">
              <a:lnSpc>
                <a:spcPct val="100000"/>
              </a:lnSpc>
              <a:spcBef>
                <a:spcPts val="640"/>
              </a:spcBef>
              <a:spcAft>
                <a:spcPts val="0"/>
              </a:spcAft>
              <a:buSzPts val="3200"/>
              <a:buNone/>
            </a:pPr>
            <a:r>
              <a:rPr b="1" lang="en-US">
                <a:solidFill>
                  <a:schemeClr val="dk1"/>
                </a:solidFill>
                <a:latin typeface="Bricolage Grotesque"/>
                <a:ea typeface="Bricolage Grotesque"/>
                <a:cs typeface="Bricolage Grotesque"/>
                <a:sym typeface="Bricolage Grotesque"/>
              </a:rPr>
              <a:t>Strumenti e risorse chiave:</a:t>
            </a:r>
            <a:endParaRPr/>
          </a:p>
          <a:p>
            <a:pPr indent="-431800" lvl="0" marL="457200" rtl="0" algn="l">
              <a:lnSpc>
                <a:spcPct val="100000"/>
              </a:lnSpc>
              <a:spcBef>
                <a:spcPts val="640"/>
              </a:spcBef>
              <a:spcAft>
                <a:spcPts val="0"/>
              </a:spcAft>
              <a:buSzPts val="3200"/>
              <a:buNone/>
            </a:pPr>
            <a:r>
              <a:t/>
            </a:r>
            <a:endParaRPr>
              <a:solidFill>
                <a:schemeClr val="dk1"/>
              </a:solidFill>
              <a:latin typeface="Bricolage Grotesque"/>
              <a:ea typeface="Bricolage Grotesque"/>
              <a:cs typeface="Bricolage Grotesque"/>
              <a:sym typeface="Bricolage Grotesque"/>
            </a:endParaRPr>
          </a:p>
        </p:txBody>
      </p:sp>
      <p:sp>
        <p:nvSpPr>
          <p:cNvPr id="1151" name="Google Shape;1151;p7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52" name="Google Shape;1152;p78"/>
          <p:cNvGrpSpPr/>
          <p:nvPr/>
        </p:nvGrpSpPr>
        <p:grpSpPr>
          <a:xfrm>
            <a:off x="790770" y="-112458"/>
            <a:ext cx="1427175" cy="786776"/>
            <a:chOff x="0" y="-38100"/>
            <a:chExt cx="373234" cy="205757"/>
          </a:xfrm>
        </p:grpSpPr>
        <p:sp>
          <p:nvSpPr>
            <p:cNvPr id="1153" name="Google Shape;1153;p7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4" name="Google Shape;1154;p7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55" name="Google Shape;1155;p78"/>
          <p:cNvGrpSpPr/>
          <p:nvPr/>
        </p:nvGrpSpPr>
        <p:grpSpPr>
          <a:xfrm>
            <a:off x="0" y="-112458"/>
            <a:ext cx="315272" cy="786776"/>
            <a:chOff x="0" y="-38100"/>
            <a:chExt cx="82450" cy="205757"/>
          </a:xfrm>
        </p:grpSpPr>
        <p:sp>
          <p:nvSpPr>
            <p:cNvPr id="1156" name="Google Shape;1156;p7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57" name="Google Shape;1157;p7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58" name="Google Shape;1158;p78"/>
          <p:cNvGrpSpPr/>
          <p:nvPr/>
        </p:nvGrpSpPr>
        <p:grpSpPr>
          <a:xfrm>
            <a:off x="0" y="1116904"/>
            <a:ext cx="503883" cy="1931922"/>
            <a:chOff x="0" y="-38100"/>
            <a:chExt cx="131775" cy="505235"/>
          </a:xfrm>
        </p:grpSpPr>
        <p:sp>
          <p:nvSpPr>
            <p:cNvPr id="1159" name="Google Shape;1159;p7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60" name="Google Shape;1160;p7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61" name="Google Shape;1161;p78"/>
          <p:cNvGrpSpPr/>
          <p:nvPr/>
        </p:nvGrpSpPr>
        <p:grpSpPr>
          <a:xfrm>
            <a:off x="1093675" y="3549075"/>
            <a:ext cx="16348341" cy="5969000"/>
            <a:chOff x="0" y="0"/>
            <a:chExt cx="10861963" cy="5969000"/>
          </a:xfrm>
        </p:grpSpPr>
        <p:sp>
          <p:nvSpPr>
            <p:cNvPr id="1162" name="Google Shape;1162;p78"/>
            <p:cNvSpPr/>
            <p:nvPr/>
          </p:nvSpPr>
          <p:spPr>
            <a:xfrm>
              <a:off x="0" y="0"/>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3" name="Google Shape;1163;p78"/>
            <p:cNvSpPr txBox="1"/>
            <p:nvPr/>
          </p:nvSpPr>
          <p:spPr>
            <a:xfrm>
              <a:off x="2358924" y="0"/>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Siti web di verifica dei fatti:</a:t>
              </a:r>
              <a:endParaRPr b="0" i="0" sz="3600" u="none" cap="none" strike="noStrike">
                <a:solidFill>
                  <a:schemeClr val="lt1"/>
                </a:solidFill>
                <a:latin typeface="Arial"/>
                <a:ea typeface="Arial"/>
                <a:cs typeface="Arial"/>
                <a:sym typeface="Arial"/>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4">
                    <a:extLst>
                      <a:ext uri="{A12FA001-AC4F-418D-AE19-62706E023703}">
                        <ahyp:hlinkClr val="tx"/>
                      </a:ext>
                    </a:extLst>
                  </a:hlinkClick>
                </a:rPr>
                <a:t>FactCheck.org</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5">
                    <a:extLst>
                      <a:ext uri="{A12FA001-AC4F-418D-AE19-62706E023703}">
                        <ahyp:hlinkClr val="tx"/>
                      </a:ext>
                    </a:extLst>
                  </a:hlinkClick>
                </a:rPr>
                <a:t>Snopes</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6">
                    <a:extLst>
                      <a:ext uri="{A12FA001-AC4F-418D-AE19-62706E023703}">
                        <ahyp:hlinkClr val="tx"/>
                      </a:ext>
                    </a:extLst>
                  </a:hlinkClick>
                </a:rPr>
                <a:t>PolitiFact</a:t>
              </a:r>
              <a:r>
                <a:rPr b="0" i="0" lang="en-US" sz="2800" u="none" cap="none" strike="noStrike">
                  <a:solidFill>
                    <a:schemeClr val="dk1"/>
                  </a:solidFill>
                  <a:latin typeface="Bricolage Grotesque"/>
                  <a:ea typeface="Bricolage Grotesque"/>
                  <a:cs typeface="Bricolage Grotesque"/>
                  <a:sym typeface="Bricolage Grotesque"/>
                </a:rPr>
                <a:t>.</a:t>
              </a:r>
              <a:endParaRPr b="0" i="0" sz="2800" u="none" cap="none" strike="noStrike">
                <a:solidFill>
                  <a:schemeClr val="lt1"/>
                </a:solidFill>
                <a:latin typeface="Arial"/>
                <a:ea typeface="Arial"/>
                <a:cs typeface="Arial"/>
                <a:sym typeface="Arial"/>
              </a:endParaRPr>
            </a:p>
          </p:txBody>
        </p:sp>
        <p:sp>
          <p:nvSpPr>
            <p:cNvPr id="1164" name="Google Shape;1164;p78"/>
            <p:cNvSpPr/>
            <p:nvPr/>
          </p:nvSpPr>
          <p:spPr>
            <a:xfrm>
              <a:off x="186531" y="186531"/>
              <a:ext cx="2172392" cy="1492250"/>
            </a:xfrm>
            <a:prstGeom prst="roundRect">
              <a:avLst>
                <a:gd fmla="val 10000" name="adj"/>
              </a:avLst>
            </a:prstGeom>
            <a:blipFill rotWithShape="1">
              <a:blip r:embed="rId7">
                <a:alphaModFix/>
              </a:blip>
              <a:stretch>
                <a:fillRect b="0" l="-15996" r="-15996"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5" name="Google Shape;1165;p78"/>
            <p:cNvSpPr/>
            <p:nvPr/>
          </p:nvSpPr>
          <p:spPr>
            <a:xfrm>
              <a:off x="0" y="2051844"/>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6" name="Google Shape;1166;p78"/>
            <p:cNvSpPr txBox="1"/>
            <p:nvPr/>
          </p:nvSpPr>
          <p:spPr>
            <a:xfrm>
              <a:off x="2358924" y="2051844"/>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Risorse per l'alfabetizzazione mediatica:</a:t>
              </a:r>
              <a:br>
                <a:rPr b="0" i="0" lang="en-US" sz="3600" u="none" cap="none" strike="noStrike">
                  <a:solidFill>
                    <a:schemeClr val="dk1"/>
                  </a:solidFill>
                  <a:latin typeface="Bricolage Grotesque"/>
                  <a:ea typeface="Bricolage Grotesque"/>
                  <a:cs typeface="Bricolage Grotesque"/>
                  <a:sym typeface="Bricolage Grotesque"/>
                </a:rPr>
              </a:br>
              <a:endParaRPr b="0" i="0" sz="3600" u="none" cap="none" strike="noStrike">
                <a:solidFill>
                  <a:schemeClr val="dk1"/>
                </a:solidFill>
                <a:latin typeface="Bricolage Grotesque"/>
                <a:ea typeface="Bricolage Grotesque"/>
                <a:cs typeface="Bricolage Grotesque"/>
                <a:sym typeface="Bricolage Grotesque"/>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8">
                    <a:extLst>
                      <a:ext uri="{A12FA001-AC4F-418D-AE19-62706E023703}">
                        <ahyp:hlinkClr val="tx"/>
                      </a:ext>
                    </a:extLst>
                  </a:hlinkClick>
                </a:rPr>
                <a:t>MediaWise</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9">
                    <a:extLst>
                      <a:ext uri="{A12FA001-AC4F-418D-AE19-62706E023703}">
                        <ahyp:hlinkClr val="tx"/>
                      </a:ext>
                    </a:extLst>
                  </a:hlinkClick>
                </a:rPr>
                <a:t>News Literacy Project</a:t>
              </a:r>
              <a:r>
                <a:rPr b="0" i="0" lang="en-US" sz="2800" u="none" cap="none" strike="noStrike">
                  <a:solidFill>
                    <a:schemeClr val="dk1"/>
                  </a:solidFill>
                  <a:latin typeface="Bricolage Grotesque"/>
                  <a:ea typeface="Bricolage Grotesque"/>
                  <a:cs typeface="Bricolage Grotesque"/>
                  <a:sym typeface="Bricolage Grotesque"/>
                </a:rPr>
                <a:t>.</a:t>
              </a:r>
              <a:endParaRPr b="0" i="0" sz="1400" u="none" cap="none" strike="noStrike">
                <a:solidFill>
                  <a:srgbClr val="000000"/>
                </a:solidFill>
                <a:latin typeface="Arial"/>
                <a:ea typeface="Arial"/>
                <a:cs typeface="Arial"/>
                <a:sym typeface="Arial"/>
              </a:endParaRPr>
            </a:p>
          </p:txBody>
        </p:sp>
        <p:sp>
          <p:nvSpPr>
            <p:cNvPr id="1167" name="Google Shape;1167;p78"/>
            <p:cNvSpPr/>
            <p:nvPr/>
          </p:nvSpPr>
          <p:spPr>
            <a:xfrm>
              <a:off x="186531" y="2238375"/>
              <a:ext cx="2172392" cy="1492250"/>
            </a:xfrm>
            <a:prstGeom prst="roundRect">
              <a:avLst>
                <a:gd fmla="val 10000" name="adj"/>
              </a:avLst>
            </a:prstGeom>
            <a:blipFill rotWithShape="1">
              <a:blip r:embed="rId10">
                <a:alphaModFix/>
              </a:blip>
              <a:stretch>
                <a:fillRect b="0" l="-9998" r="-9998" t="0"/>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8" name="Google Shape;1168;p78"/>
            <p:cNvSpPr/>
            <p:nvPr/>
          </p:nvSpPr>
          <p:spPr>
            <a:xfrm>
              <a:off x="0" y="4103688"/>
              <a:ext cx="10861963" cy="1865312"/>
            </a:xfrm>
            <a:prstGeom prst="roundRect">
              <a:avLst>
                <a:gd fmla="val 10000" name="adj"/>
              </a:avLst>
            </a:prstGeom>
            <a:solidFill>
              <a:schemeClr val="accent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9" name="Google Shape;1169;p78"/>
            <p:cNvSpPr txBox="1"/>
            <p:nvPr/>
          </p:nvSpPr>
          <p:spPr>
            <a:xfrm>
              <a:off x="2358924" y="4103688"/>
              <a:ext cx="8503039" cy="1865312"/>
            </a:xfrm>
            <a:prstGeom prst="rect">
              <a:avLst/>
            </a:prstGeom>
            <a:noFill/>
            <a:ln>
              <a:noFill/>
            </a:ln>
          </p:spPr>
          <p:txBody>
            <a:bodyPr anchorCtr="0" anchor="t"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0" i="0" lang="en-US" sz="3600" u="none" cap="none" strike="noStrike">
                  <a:solidFill>
                    <a:schemeClr val="dk1"/>
                  </a:solidFill>
                  <a:latin typeface="Bricolage Grotesque"/>
                  <a:ea typeface="Bricolage Grotesque"/>
                  <a:cs typeface="Bricolage Grotesque"/>
                  <a:sym typeface="Bricolage Grotesque"/>
                </a:rPr>
                <a:t>Strumenti di verifica basati sull'intelligenza artificiale:</a:t>
              </a:r>
              <a:endParaRPr b="0" i="0" sz="1400" u="none" cap="none" strike="noStrike">
                <a:solidFill>
                  <a:srgbClr val="000000"/>
                </a:solidFill>
                <a:latin typeface="Arial"/>
                <a:ea typeface="Arial"/>
                <a:cs typeface="Arial"/>
                <a:sym typeface="Arial"/>
              </a:endParaRPr>
            </a:p>
            <a:p>
              <a:pPr indent="-285750" lvl="1" marL="285750" marR="0" rtl="0" algn="l">
                <a:lnSpc>
                  <a:spcPct val="90000"/>
                </a:lnSpc>
                <a:spcBef>
                  <a:spcPts val="1260"/>
                </a:spcBef>
                <a:spcAft>
                  <a:spcPts val="0"/>
                </a:spcAft>
                <a:buClr>
                  <a:srgbClr val="000000"/>
                </a:buClr>
                <a:buSzPts val="2800"/>
                <a:buFont typeface="Arial"/>
                <a:buChar char="•"/>
              </a:pPr>
              <a:r>
                <a:rPr b="0" i="0" lang="en-US" sz="2800" u="sng" cap="none" strike="noStrike">
                  <a:solidFill>
                    <a:schemeClr val="dk1"/>
                  </a:solidFill>
                  <a:latin typeface="Bricolage Grotesque"/>
                  <a:ea typeface="Bricolage Grotesque"/>
                  <a:cs typeface="Bricolage Grotesque"/>
                  <a:sym typeface="Bricolage Grotesque"/>
                  <a:hlinkClick r:id="rId11">
                    <a:extLst>
                      <a:ext uri="{A12FA001-AC4F-418D-AE19-62706E023703}">
                        <ahyp:hlinkClr val="tx"/>
                      </a:ext>
                    </a:extLst>
                  </a:hlinkClick>
                </a:rPr>
                <a:t>OpenAI Detector</a:t>
              </a:r>
              <a:r>
                <a:rPr b="0" i="0" lang="en-US" sz="2800" u="none" cap="none" strike="noStrike">
                  <a:solidFill>
                    <a:schemeClr val="dk1"/>
                  </a:solidFill>
                  <a:latin typeface="Bricolage Grotesque"/>
                  <a:ea typeface="Bricolage Grotesque"/>
                  <a:cs typeface="Bricolage Grotesque"/>
                  <a:sym typeface="Bricolage Grotesque"/>
                </a:rPr>
                <a:t>, </a:t>
              </a:r>
              <a:r>
                <a:rPr b="0" i="0" lang="en-US" sz="2800" u="sng" cap="none" strike="noStrike">
                  <a:solidFill>
                    <a:schemeClr val="dk1"/>
                  </a:solidFill>
                  <a:latin typeface="Bricolage Grotesque"/>
                  <a:ea typeface="Bricolage Grotesque"/>
                  <a:cs typeface="Bricolage Grotesque"/>
                  <a:sym typeface="Bricolage Grotesque"/>
                  <a:hlinkClick r:id="rId12">
                    <a:extLst>
                      <a:ext uri="{A12FA001-AC4F-418D-AE19-62706E023703}">
                        <ahyp:hlinkClr val="tx"/>
                      </a:ext>
                    </a:extLst>
                  </a:hlinkClick>
                </a:rPr>
                <a:t>Ricerca immagini inversa di Google</a:t>
              </a:r>
              <a:r>
                <a:rPr b="0" i="0" lang="en-US" sz="2800" u="none" cap="none" strike="noStrike">
                  <a:solidFill>
                    <a:schemeClr val="dk1"/>
                  </a:solidFill>
                  <a:latin typeface="Bricolage Grotesque"/>
                  <a:ea typeface="Bricolage Grotesque"/>
                  <a:cs typeface="Bricolage Grotesque"/>
                  <a:sym typeface="Bricolage Grotesque"/>
                </a:rPr>
                <a:t>.</a:t>
              </a:r>
              <a:endParaRPr b="0" i="0" sz="1400" u="none" cap="none" strike="noStrike">
                <a:solidFill>
                  <a:srgbClr val="000000"/>
                </a:solidFill>
                <a:latin typeface="Arial"/>
                <a:ea typeface="Arial"/>
                <a:cs typeface="Arial"/>
                <a:sym typeface="Arial"/>
              </a:endParaRPr>
            </a:p>
          </p:txBody>
        </p:sp>
        <p:sp>
          <p:nvSpPr>
            <p:cNvPr id="1170" name="Google Shape;1170;p78"/>
            <p:cNvSpPr/>
            <p:nvPr/>
          </p:nvSpPr>
          <p:spPr>
            <a:xfrm>
              <a:off x="186531" y="4290219"/>
              <a:ext cx="2172392" cy="1492250"/>
            </a:xfrm>
            <a:prstGeom prst="roundRect">
              <a:avLst>
                <a:gd fmla="val 10000" name="adj"/>
              </a:avLst>
            </a:prstGeom>
            <a:blipFill rotWithShape="1">
              <a:blip r:embed="rId13">
                <a:alphaModFix/>
              </a:blip>
              <a:stretch>
                <a:fillRect b="-22996" l="0" r="0" t="-22996"/>
              </a:stretch>
            </a:blip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4" name="Shape 1174"/>
        <p:cNvGrpSpPr/>
        <p:nvPr/>
      </p:nvGrpSpPr>
      <p:grpSpPr>
        <a:xfrm>
          <a:off x="0" y="0"/>
          <a:ext cx="0" cy="0"/>
          <a:chOff x="0" y="0"/>
          <a:chExt cx="0" cy="0"/>
        </a:xfrm>
      </p:grpSpPr>
      <p:sp>
        <p:nvSpPr>
          <p:cNvPr id="1175" name="Google Shape;1175;p79"/>
          <p:cNvSpPr txBox="1"/>
          <p:nvPr>
            <p:ph type="ctrTitle"/>
          </p:nvPr>
        </p:nvSpPr>
        <p:spPr>
          <a:xfrm>
            <a:off x="3550526" y="356225"/>
            <a:ext cx="138912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Continua a migliorare la tua alfabetizzazione mediatica</a:t>
            </a:r>
            <a:endParaRPr/>
          </a:p>
        </p:txBody>
      </p:sp>
      <p:sp>
        <p:nvSpPr>
          <p:cNvPr id="1176" name="Google Shape;1176;p79"/>
          <p:cNvSpPr txBox="1"/>
          <p:nvPr>
            <p:ph idx="1" type="subTitle"/>
          </p:nvPr>
        </p:nvSpPr>
        <p:spPr>
          <a:xfrm>
            <a:off x="1013345" y="2589663"/>
            <a:ext cx="16428493" cy="7059304"/>
          </a:xfrm>
          <a:prstGeom prst="rect">
            <a:avLst/>
          </a:prstGeom>
          <a:noFill/>
          <a:ln>
            <a:noFill/>
          </a:ln>
        </p:spPr>
        <p:txBody>
          <a:bodyPr anchorCtr="0" anchor="t" bIns="45700" lIns="91425" spcFirstLastPara="1" rIns="91425" wrap="square" tIns="45700">
            <a:normAutofit/>
          </a:bodyPr>
          <a:lstStyle/>
          <a:p>
            <a:pPr indent="-457200" lvl="0" marL="482600" rtl="0" algn="l">
              <a:lnSpc>
                <a:spcPct val="2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Applica i metodi SIFT e CRAAP nelle tue abitudini quotidiane online.</a:t>
            </a:r>
            <a:endParaRPr/>
          </a:p>
          <a:p>
            <a:pPr indent="-457200" lvl="0" marL="482600" rtl="0" algn="l">
              <a:lnSpc>
                <a:spcPct val="2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Condividi ciò che hai imparato con la tua famiglia, i tuoi colleghi o nella tua comunità!</a:t>
            </a:r>
            <a:endParaRPr/>
          </a:p>
          <a:p>
            <a:pPr indent="-457200" lvl="0" marL="482600" rtl="0" algn="l">
              <a:lnSpc>
                <a:spcPct val="200000"/>
              </a:lnSpc>
              <a:spcBef>
                <a:spcPts val="640"/>
              </a:spcBef>
              <a:spcAft>
                <a:spcPts val="0"/>
              </a:spcAft>
              <a:buSzPts val="3200"/>
              <a:buFont typeface="Noto Sans Symbols"/>
              <a:buChar char="❑"/>
            </a:pPr>
            <a:r>
              <a:rPr lang="en-US">
                <a:solidFill>
                  <a:schemeClr val="dk1"/>
                </a:solidFill>
                <a:latin typeface="Bricolage Grotesque"/>
                <a:ea typeface="Bricolage Grotesque"/>
                <a:cs typeface="Bricolage Grotesque"/>
                <a:sym typeface="Bricolage Grotesque"/>
              </a:rPr>
              <a:t>Esplora gli strumenti e le risorse forniti per approfondire le tue competenze.</a:t>
            </a:r>
            <a:endParaRPr>
              <a:solidFill>
                <a:schemeClr val="dk1"/>
              </a:solidFill>
            </a:endParaRPr>
          </a:p>
        </p:txBody>
      </p:sp>
      <p:sp>
        <p:nvSpPr>
          <p:cNvPr id="1177" name="Google Shape;1177;p7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78" name="Google Shape;1178;p79"/>
          <p:cNvGrpSpPr/>
          <p:nvPr/>
        </p:nvGrpSpPr>
        <p:grpSpPr>
          <a:xfrm>
            <a:off x="790770" y="-112458"/>
            <a:ext cx="1427175" cy="786776"/>
            <a:chOff x="0" y="-38100"/>
            <a:chExt cx="373234" cy="205757"/>
          </a:xfrm>
        </p:grpSpPr>
        <p:sp>
          <p:nvSpPr>
            <p:cNvPr id="1179" name="Google Shape;1179;p7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0" name="Google Shape;1180;p7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81" name="Google Shape;1181;p79"/>
          <p:cNvGrpSpPr/>
          <p:nvPr/>
        </p:nvGrpSpPr>
        <p:grpSpPr>
          <a:xfrm>
            <a:off x="0" y="-112458"/>
            <a:ext cx="315272" cy="786776"/>
            <a:chOff x="0" y="-38100"/>
            <a:chExt cx="82450" cy="205757"/>
          </a:xfrm>
        </p:grpSpPr>
        <p:sp>
          <p:nvSpPr>
            <p:cNvPr id="1182" name="Google Shape;1182;p7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3" name="Google Shape;1183;p7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84" name="Google Shape;1184;p79"/>
          <p:cNvGrpSpPr/>
          <p:nvPr/>
        </p:nvGrpSpPr>
        <p:grpSpPr>
          <a:xfrm>
            <a:off x="0" y="1116904"/>
            <a:ext cx="503883" cy="1931922"/>
            <a:chOff x="0" y="-38100"/>
            <a:chExt cx="131775" cy="505235"/>
          </a:xfrm>
        </p:grpSpPr>
        <p:sp>
          <p:nvSpPr>
            <p:cNvPr id="1185" name="Google Shape;1185;p7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6" name="Google Shape;1186;p7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7"/>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7" name="Google Shape;207;p27"/>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08" name="Google Shape;208;p27"/>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09" name="Google Shape;209;p27"/>
          <p:cNvGrpSpPr/>
          <p:nvPr/>
        </p:nvGrpSpPr>
        <p:grpSpPr>
          <a:xfrm>
            <a:off x="6111850" y="2794401"/>
            <a:ext cx="8676711" cy="2168890"/>
            <a:chOff x="0" y="-47625"/>
            <a:chExt cx="1484188" cy="418826"/>
          </a:xfrm>
        </p:grpSpPr>
        <p:sp>
          <p:nvSpPr>
            <p:cNvPr id="210" name="Google Shape;210;p27"/>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1" name="Google Shape;211;p27"/>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12" name="Google Shape;212;p27"/>
          <p:cNvGrpSpPr/>
          <p:nvPr/>
        </p:nvGrpSpPr>
        <p:grpSpPr>
          <a:xfrm>
            <a:off x="-696258" y="-1193133"/>
            <a:ext cx="7178388" cy="12095887"/>
            <a:chOff x="0" y="-57150"/>
            <a:chExt cx="1890604" cy="3185748"/>
          </a:xfrm>
        </p:grpSpPr>
        <p:sp>
          <p:nvSpPr>
            <p:cNvPr id="213" name="Google Shape;213;p27"/>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4" name="Google Shape;214;p27"/>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215" name="Google Shape;215;p27"/>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6" name="Google Shape;216;p27"/>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17" name="Google Shape;217;p27"/>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218" name="Google Shape;218;p27"/>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01</a:t>
            </a:r>
            <a:endParaRPr b="0" i="0" sz="1400" u="none" cap="none" strike="noStrike">
              <a:solidFill>
                <a:srgbClr val="000000"/>
              </a:solidFill>
              <a:latin typeface="Arial"/>
              <a:ea typeface="Arial"/>
              <a:cs typeface="Arial"/>
              <a:sym typeface="Arial"/>
            </a:endParaRPr>
          </a:p>
        </p:txBody>
      </p:sp>
      <p:sp>
        <p:nvSpPr>
          <p:cNvPr id="219" name="Google Shape;219;p27"/>
          <p:cNvSpPr txBox="1"/>
          <p:nvPr/>
        </p:nvSpPr>
        <p:spPr>
          <a:xfrm>
            <a:off x="7911996" y="5295900"/>
            <a:ext cx="8395740" cy="498406"/>
          </a:xfrm>
          <a:prstGeom prst="rect">
            <a:avLst/>
          </a:prstGeom>
          <a:noFill/>
          <a:ln>
            <a:noFill/>
          </a:ln>
        </p:spPr>
        <p:txBody>
          <a:bodyPr anchorCtr="0" anchor="t" bIns="0" lIns="0" spcFirstLastPara="1" rIns="0" wrap="square" tIns="0">
            <a:spAutoFit/>
          </a:bodyPr>
          <a:lstStyle/>
          <a:p>
            <a:pPr indent="0" lvl="0" marL="0" marR="0" rtl="0" algn="just">
              <a:lnSpc>
                <a:spcPct val="135014"/>
              </a:lnSpc>
              <a:spcBef>
                <a:spcPts val="0"/>
              </a:spcBef>
              <a:spcAft>
                <a:spcPts val="0"/>
              </a:spcAft>
              <a:buClr>
                <a:srgbClr val="000000"/>
              </a:buClr>
              <a:buSzPts val="2399"/>
              <a:buFont typeface="Arial"/>
              <a:buNone/>
            </a:pPr>
            <a:r>
              <a:rPr b="0" i="0" lang="en-US" sz="2399" u="none" cap="none" strike="noStrike">
                <a:solidFill>
                  <a:srgbClr val="343434"/>
                </a:solidFill>
                <a:latin typeface="Arial"/>
                <a:ea typeface="Arial"/>
                <a:cs typeface="Arial"/>
                <a:sym typeface="Arial"/>
              </a:rPr>
              <a:t>Introduzione all'alfabetizzazione informativa</a:t>
            </a:r>
            <a:endParaRPr b="0" i="0" sz="1400" u="none" cap="none" strike="noStrike">
              <a:solidFill>
                <a:srgbClr val="000000"/>
              </a:solidFill>
              <a:latin typeface="Arial"/>
              <a:ea typeface="Arial"/>
              <a:cs typeface="Arial"/>
              <a:sym typeface="Arial"/>
            </a:endParaRPr>
          </a:p>
        </p:txBody>
      </p:sp>
      <p:sp>
        <p:nvSpPr>
          <p:cNvPr id="220" name="Google Shape;220;p27"/>
          <p:cNvSpPr txBox="1"/>
          <p:nvPr/>
        </p:nvSpPr>
        <p:spPr>
          <a:xfrm>
            <a:off x="7911996" y="3395850"/>
            <a:ext cx="9760500" cy="1504386"/>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10400"/>
              <a:buFont typeface="Arial"/>
              <a:buNone/>
            </a:pPr>
            <a:r>
              <a:rPr b="1" i="0" lang="en-US" sz="10400" u="none" cap="none" strike="noStrike">
                <a:solidFill>
                  <a:srgbClr val="343434"/>
                </a:solidFill>
                <a:latin typeface="Arial"/>
                <a:ea typeface="Arial"/>
                <a:cs typeface="Arial"/>
                <a:sym typeface="Arial"/>
              </a:rPr>
              <a:t>Sezione 1</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0" name="Shape 1190"/>
        <p:cNvGrpSpPr/>
        <p:nvPr/>
      </p:nvGrpSpPr>
      <p:grpSpPr>
        <a:xfrm>
          <a:off x="0" y="0"/>
          <a:ext cx="0" cy="0"/>
          <a:chOff x="0" y="0"/>
          <a:chExt cx="0" cy="0"/>
        </a:xfrm>
      </p:grpSpPr>
      <p:sp>
        <p:nvSpPr>
          <p:cNvPr id="1191" name="Google Shape;1191;p80"/>
          <p:cNvSpPr/>
          <p:nvPr/>
        </p:nvSpPr>
        <p:spPr>
          <a:xfrm>
            <a:off x="1028700" y="1028700"/>
            <a:ext cx="3342849" cy="1336857"/>
          </a:xfrm>
          <a:custGeom>
            <a:rect b="b" l="l" r="r" t="t"/>
            <a:pathLst>
              <a:path extrusionOk="0" h="1336857" w="3342849">
                <a:moveTo>
                  <a:pt x="0" y="0"/>
                </a:moveTo>
                <a:lnTo>
                  <a:pt x="3342849" y="0"/>
                </a:lnTo>
                <a:lnTo>
                  <a:pt x="3342849" y="1336857"/>
                </a:lnTo>
                <a:lnTo>
                  <a:pt x="0" y="13368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2" name="Google Shape;1192;p80"/>
          <p:cNvSpPr/>
          <p:nvPr/>
        </p:nvSpPr>
        <p:spPr>
          <a:xfrm>
            <a:off x="13797741" y="1028700"/>
            <a:ext cx="4490259" cy="1418136"/>
          </a:xfrm>
          <a:custGeom>
            <a:rect b="b" l="l" r="r" t="t"/>
            <a:pathLst>
              <a:path extrusionOk="0" h="1418136" w="4490259">
                <a:moveTo>
                  <a:pt x="0" y="0"/>
                </a:moveTo>
                <a:lnTo>
                  <a:pt x="4490259" y="0"/>
                </a:lnTo>
                <a:lnTo>
                  <a:pt x="4490259" y="1418136"/>
                </a:lnTo>
                <a:lnTo>
                  <a:pt x="0" y="1418136"/>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3" name="Google Shape;1193;p80"/>
          <p:cNvSpPr/>
          <p:nvPr/>
        </p:nvSpPr>
        <p:spPr>
          <a:xfrm>
            <a:off x="7754266" y="8394270"/>
            <a:ext cx="3872623" cy="864030"/>
          </a:xfrm>
          <a:custGeom>
            <a:rect b="b" l="l" r="r" t="t"/>
            <a:pathLst>
              <a:path extrusionOk="0" h="864030" w="3872623">
                <a:moveTo>
                  <a:pt x="0" y="0"/>
                </a:moveTo>
                <a:lnTo>
                  <a:pt x="3872623" y="0"/>
                </a:lnTo>
                <a:lnTo>
                  <a:pt x="3872623" y="864030"/>
                </a:lnTo>
                <a:lnTo>
                  <a:pt x="0" y="864030"/>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194" name="Google Shape;1194;p80"/>
          <p:cNvGrpSpPr/>
          <p:nvPr/>
        </p:nvGrpSpPr>
        <p:grpSpPr>
          <a:xfrm>
            <a:off x="6111849" y="2794410"/>
            <a:ext cx="7685891" cy="2168895"/>
            <a:chOff x="0" y="-47625"/>
            <a:chExt cx="1484188" cy="418826"/>
          </a:xfrm>
        </p:grpSpPr>
        <p:sp>
          <p:nvSpPr>
            <p:cNvPr id="1195" name="Google Shape;1195;p80"/>
            <p:cNvSpPr/>
            <p:nvPr/>
          </p:nvSpPr>
          <p:spPr>
            <a:xfrm>
              <a:off x="0" y="0"/>
              <a:ext cx="1484188" cy="371201"/>
            </a:xfrm>
            <a:custGeom>
              <a:rect b="b" l="l" r="r" t="t"/>
              <a:pathLst>
                <a:path extrusionOk="0" h="371201" w="1484188">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cap="rnd" cmpd="sng" w="28575">
              <a:solidFill>
                <a:srgbClr val="000000"/>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6" name="Google Shape;1196;p80"/>
            <p:cNvSpPr txBox="1"/>
            <p:nvPr/>
          </p:nvSpPr>
          <p:spPr>
            <a:xfrm>
              <a:off x="0" y="-47625"/>
              <a:ext cx="1484188" cy="418826"/>
            </a:xfrm>
            <a:prstGeom prst="rect">
              <a:avLst/>
            </a:prstGeom>
            <a:noFill/>
            <a:ln>
              <a:noFill/>
            </a:ln>
          </p:spPr>
          <p:txBody>
            <a:bodyPr anchorCtr="0" anchor="b" bIns="50800" lIns="50800" spcFirstLastPara="1" rIns="50800" wrap="square" tIns="50800">
              <a:noAutofit/>
            </a:bodyPr>
            <a:lstStyle/>
            <a:p>
              <a:pPr indent="0" lvl="0" marL="0" marR="0" rtl="0" algn="ctr">
                <a:lnSpc>
                  <a:spcPct val="149944"/>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197" name="Google Shape;1197;p80"/>
          <p:cNvGrpSpPr/>
          <p:nvPr/>
        </p:nvGrpSpPr>
        <p:grpSpPr>
          <a:xfrm>
            <a:off x="-696258" y="-1193133"/>
            <a:ext cx="7178388" cy="12095887"/>
            <a:chOff x="0" y="-57150"/>
            <a:chExt cx="1890604" cy="3185748"/>
          </a:xfrm>
        </p:grpSpPr>
        <p:sp>
          <p:nvSpPr>
            <p:cNvPr id="1198" name="Google Shape;1198;p80"/>
            <p:cNvSpPr/>
            <p:nvPr/>
          </p:nvSpPr>
          <p:spPr>
            <a:xfrm>
              <a:off x="0" y="0"/>
              <a:ext cx="1890604" cy="3128598"/>
            </a:xfrm>
            <a:custGeom>
              <a:rect b="b" l="l" r="r" t="t"/>
              <a:pathLst>
                <a:path extrusionOk="0" h="3128598" w="1890604">
                  <a:moveTo>
                    <a:pt x="0" y="0"/>
                  </a:moveTo>
                  <a:lnTo>
                    <a:pt x="1890604" y="0"/>
                  </a:lnTo>
                  <a:lnTo>
                    <a:pt x="1890604" y="3128598"/>
                  </a:lnTo>
                  <a:lnTo>
                    <a:pt x="0" y="3128598"/>
                  </a:lnTo>
                  <a:close/>
                </a:path>
              </a:pathLst>
            </a:custGeom>
            <a:solidFill>
              <a:srgbClr val="73CEE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9" name="Google Shape;1199;p80"/>
            <p:cNvSpPr txBox="1"/>
            <p:nvPr/>
          </p:nvSpPr>
          <p:spPr>
            <a:xfrm>
              <a:off x="0" y="-57150"/>
              <a:ext cx="1890604" cy="3185748"/>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200" name="Google Shape;1200;p80"/>
          <p:cNvSpPr/>
          <p:nvPr/>
        </p:nvSpPr>
        <p:spPr>
          <a:xfrm>
            <a:off x="1028700" y="1042552"/>
            <a:ext cx="3476817" cy="1390433"/>
          </a:xfrm>
          <a:custGeom>
            <a:rect b="b" l="l" r="r" t="t"/>
            <a:pathLst>
              <a:path extrusionOk="0" h="1390433" w="3476817">
                <a:moveTo>
                  <a:pt x="0" y="0"/>
                </a:moveTo>
                <a:lnTo>
                  <a:pt x="3476817" y="0"/>
                </a:lnTo>
                <a:lnTo>
                  <a:pt x="3476817" y="1390432"/>
                </a:lnTo>
                <a:lnTo>
                  <a:pt x="0" y="1390432"/>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1" name="Google Shape;1201;p80"/>
          <p:cNvSpPr/>
          <p:nvPr/>
        </p:nvSpPr>
        <p:spPr>
          <a:xfrm rot="-73454">
            <a:off x="16773166" y="5188864"/>
            <a:ext cx="4317980" cy="6690777"/>
          </a:xfrm>
          <a:custGeom>
            <a:rect b="b" l="l" r="r" t="t"/>
            <a:pathLst>
              <a:path extrusionOk="0" h="6690777" w="4317980">
                <a:moveTo>
                  <a:pt x="0" y="0"/>
                </a:moveTo>
                <a:lnTo>
                  <a:pt x="4317980" y="0"/>
                </a:lnTo>
                <a:lnTo>
                  <a:pt x="4317980" y="6690777"/>
                </a:lnTo>
                <a:lnTo>
                  <a:pt x="0" y="6690777"/>
                </a:lnTo>
                <a:lnTo>
                  <a:pt x="0" y="0"/>
                </a:lnTo>
                <a:close/>
              </a:path>
            </a:pathLst>
          </a:custGeom>
          <a:blipFill rotWithShape="1">
            <a:blip r:embed="rId7">
              <a:alphaModFix/>
            </a:blip>
            <a:stretch>
              <a:fillRect b="0" l="-128388"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2" name="Google Shape;1202;p80"/>
          <p:cNvSpPr txBox="1"/>
          <p:nvPr/>
        </p:nvSpPr>
        <p:spPr>
          <a:xfrm>
            <a:off x="11884058" y="8384745"/>
            <a:ext cx="5272726" cy="701311"/>
          </a:xfrm>
          <a:prstGeom prst="rect">
            <a:avLst/>
          </a:prstGeom>
          <a:noFill/>
          <a:ln>
            <a:noFill/>
          </a:ln>
        </p:spPr>
        <p:txBody>
          <a:bodyPr anchorCtr="0" anchor="t" bIns="0" lIns="0" spcFirstLastPara="1" rIns="0" wrap="square" tIns="0">
            <a:spAutoFit/>
          </a:bodyPr>
          <a:lstStyle/>
          <a:p>
            <a:pPr indent="0" lvl="0" marL="0" marR="0" rtl="0" algn="just">
              <a:lnSpc>
                <a:spcPct val="115959"/>
              </a:lnSpc>
              <a:spcBef>
                <a:spcPts val="0"/>
              </a:spcBef>
              <a:spcAft>
                <a:spcPts val="0"/>
              </a:spcAft>
              <a:buClr>
                <a:srgbClr val="000000"/>
              </a:buClr>
              <a:buSzPts val="1178"/>
              <a:buFont typeface="Arial"/>
              <a:buNone/>
            </a:pPr>
            <a:r>
              <a:rPr b="0" i="0" lang="en-US" sz="1178" u="none" cap="none" strike="noStrike">
                <a:solidFill>
                  <a:srgbClr val="0C4DA2"/>
                </a:solidFill>
                <a:latin typeface="Helvetica Neue"/>
                <a:ea typeface="Helvetica Neue"/>
                <a:cs typeface="Helvetica Neue"/>
                <a:sym typeface="Helvetica Neue"/>
              </a:rPr>
              <a:t>Finanziato dall'Unione Europea. Le opinioni e i punti di vista espressi sono tuttavia esclusivamente quelli dell'autore/degli autori e non riflettono necessariamente quelli dell'Unione Europea o dell'Agenzia Esecutiva per l'Istruzione e la Cultura (EACEA). Né l'Unione Europea né l'EACEA possono essere ritenute responsabili per essi.</a:t>
            </a:r>
            <a:endParaRPr b="0" i="0" sz="1400" u="none" cap="none" strike="noStrike">
              <a:solidFill>
                <a:srgbClr val="000000"/>
              </a:solidFill>
              <a:latin typeface="Arial"/>
              <a:ea typeface="Arial"/>
              <a:cs typeface="Arial"/>
              <a:sym typeface="Arial"/>
            </a:endParaRPr>
          </a:p>
        </p:txBody>
      </p:sp>
      <p:sp>
        <p:nvSpPr>
          <p:cNvPr id="1203" name="Google Shape;1203;p80"/>
          <p:cNvSpPr txBox="1"/>
          <p:nvPr/>
        </p:nvSpPr>
        <p:spPr>
          <a:xfrm>
            <a:off x="-1725735" y="6821207"/>
            <a:ext cx="5508869" cy="5480668"/>
          </a:xfrm>
          <a:prstGeom prst="rect">
            <a:avLst/>
          </a:prstGeom>
          <a:noFill/>
          <a:ln>
            <a:noFill/>
          </a:ln>
        </p:spPr>
        <p:txBody>
          <a:bodyPr anchorCtr="0" anchor="t" bIns="0" lIns="0" spcFirstLastPara="1" rIns="0" wrap="square" tIns="0">
            <a:spAutoFit/>
          </a:bodyPr>
          <a:lstStyle/>
          <a:p>
            <a:pPr indent="0" lvl="0" marL="0" marR="0" rtl="0" algn="ctr">
              <a:lnSpc>
                <a:spcPct val="93998"/>
              </a:lnSpc>
              <a:spcBef>
                <a:spcPts val="0"/>
              </a:spcBef>
              <a:spcAft>
                <a:spcPts val="0"/>
              </a:spcAft>
              <a:buClr>
                <a:srgbClr val="000000"/>
              </a:buClr>
              <a:buSzPts val="37888"/>
              <a:buFont typeface="Arial"/>
              <a:buNone/>
            </a:pPr>
            <a:r>
              <a:rPr b="1" i="0" lang="en-US" sz="37888" u="none" cap="none" strike="noStrike">
                <a:solidFill>
                  <a:srgbClr val="EFEFEF"/>
                </a:solidFill>
                <a:latin typeface="Arial"/>
                <a:ea typeface="Arial"/>
                <a:cs typeface="Arial"/>
                <a:sym typeface="Arial"/>
              </a:rPr>
              <a:t>00</a:t>
            </a:r>
            <a:endParaRPr b="0" i="0" sz="1400" u="none" cap="none" strike="noStrike">
              <a:solidFill>
                <a:srgbClr val="000000"/>
              </a:solidFill>
              <a:latin typeface="Arial"/>
              <a:ea typeface="Arial"/>
              <a:cs typeface="Arial"/>
              <a:sym typeface="Arial"/>
            </a:endParaRPr>
          </a:p>
        </p:txBody>
      </p:sp>
      <p:sp>
        <p:nvSpPr>
          <p:cNvPr id="1204" name="Google Shape;1204;p80"/>
          <p:cNvSpPr txBox="1"/>
          <p:nvPr/>
        </p:nvSpPr>
        <p:spPr>
          <a:xfrm>
            <a:off x="4759921" y="3423551"/>
            <a:ext cx="9760500" cy="1157240"/>
          </a:xfrm>
          <a:prstGeom prst="rect">
            <a:avLst/>
          </a:prstGeom>
          <a:noFill/>
          <a:ln>
            <a:noFill/>
          </a:ln>
        </p:spPr>
        <p:txBody>
          <a:bodyPr anchorCtr="0" anchor="t" bIns="0" lIns="0" spcFirstLastPara="1" rIns="0" wrap="square" tIns="0">
            <a:spAutoFit/>
          </a:bodyPr>
          <a:lstStyle/>
          <a:p>
            <a:pPr indent="0" lvl="0" marL="0" marR="0" rtl="0" algn="l">
              <a:lnSpc>
                <a:spcPct val="94000"/>
              </a:lnSpc>
              <a:spcBef>
                <a:spcPts val="0"/>
              </a:spcBef>
              <a:spcAft>
                <a:spcPts val="0"/>
              </a:spcAft>
              <a:buClr>
                <a:srgbClr val="000000"/>
              </a:buClr>
              <a:buSzPts val="8000"/>
              <a:buFont typeface="Arial"/>
              <a:buNone/>
            </a:pPr>
            <a:r>
              <a:rPr b="1" i="0" lang="en-US" sz="8000" u="none" cap="none" strike="noStrike">
                <a:solidFill>
                  <a:srgbClr val="343434"/>
                </a:solidFill>
                <a:latin typeface="Arial"/>
                <a:ea typeface="Arial"/>
                <a:cs typeface="Arial"/>
                <a:sym typeface="Arial"/>
              </a:rPr>
              <a:t>Valutazione finale</a:t>
            </a:r>
            <a:endParaRPr b="0" i="0" sz="1050" u="none" cap="none" strike="noStrike">
              <a:solidFill>
                <a:srgbClr val="000000"/>
              </a:solidFill>
              <a:latin typeface="Arial"/>
              <a:ea typeface="Arial"/>
              <a:cs typeface="Arial"/>
              <a:sym typeface="Arial"/>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8" name="Shape 1208"/>
        <p:cNvGrpSpPr/>
        <p:nvPr/>
      </p:nvGrpSpPr>
      <p:grpSpPr>
        <a:xfrm>
          <a:off x="0" y="0"/>
          <a:ext cx="0" cy="0"/>
          <a:chOff x="0" y="0"/>
          <a:chExt cx="0" cy="0"/>
        </a:xfrm>
      </p:grpSpPr>
      <p:sp>
        <p:nvSpPr>
          <p:cNvPr id="1209" name="Google Shape;1209;p81"/>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rPr>
              <a:t>Quiz finale (15 domande)</a:t>
            </a:r>
            <a:endParaRPr/>
          </a:p>
        </p:txBody>
      </p:sp>
      <p:sp>
        <p:nvSpPr>
          <p:cNvPr id="1210" name="Google Shape;1210;p81"/>
          <p:cNvSpPr txBox="1"/>
          <p:nvPr>
            <p:ph idx="1" type="subTitle"/>
          </p:nvPr>
        </p:nvSpPr>
        <p:spPr>
          <a:xfrm>
            <a:off x="1013345" y="2589663"/>
            <a:ext cx="13220815" cy="1973005"/>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t/>
            </a:r>
            <a:endParaRPr b="1">
              <a:solidFill>
                <a:schemeClr val="dk1"/>
              </a:solidFill>
            </a:endParaRPr>
          </a:p>
          <a:p>
            <a:pPr indent="-431800" lvl="0" marL="457200" rtl="0" algn="ctr">
              <a:lnSpc>
                <a:spcPct val="100000"/>
              </a:lnSpc>
              <a:spcBef>
                <a:spcPts val="640"/>
              </a:spcBef>
              <a:spcAft>
                <a:spcPts val="0"/>
              </a:spcAft>
              <a:buClr>
                <a:srgbClr val="888888"/>
              </a:buClr>
              <a:buSzPts val="3200"/>
              <a:buNone/>
            </a:pPr>
            <a:r>
              <a:rPr b="1" lang="en-US">
                <a:solidFill>
                  <a:schemeClr val="dk1"/>
                </a:solidFill>
              </a:rPr>
              <a:t>    Formato: </a:t>
            </a:r>
            <a:r>
              <a:rPr lang="en-US">
                <a:solidFill>
                  <a:schemeClr val="dk1"/>
                </a:solidFill>
              </a:rPr>
              <a:t>breve quiz per verificare la comprensione dei concetti chiave del modulo.</a:t>
            </a:r>
            <a:endParaRPr/>
          </a:p>
        </p:txBody>
      </p:sp>
      <p:sp>
        <p:nvSpPr>
          <p:cNvPr id="1211" name="Google Shape;1211;p81"/>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12" name="Google Shape;1212;p81"/>
          <p:cNvGrpSpPr/>
          <p:nvPr/>
        </p:nvGrpSpPr>
        <p:grpSpPr>
          <a:xfrm>
            <a:off x="790770" y="-112458"/>
            <a:ext cx="1427175" cy="786776"/>
            <a:chOff x="0" y="-38100"/>
            <a:chExt cx="373234" cy="205757"/>
          </a:xfrm>
        </p:grpSpPr>
        <p:sp>
          <p:nvSpPr>
            <p:cNvPr id="1213" name="Google Shape;1213;p81"/>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14" name="Google Shape;1214;p81"/>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15" name="Google Shape;1215;p81"/>
          <p:cNvGrpSpPr/>
          <p:nvPr/>
        </p:nvGrpSpPr>
        <p:grpSpPr>
          <a:xfrm>
            <a:off x="0" y="-112458"/>
            <a:ext cx="315272" cy="786776"/>
            <a:chOff x="0" y="-38100"/>
            <a:chExt cx="82450" cy="205757"/>
          </a:xfrm>
        </p:grpSpPr>
        <p:sp>
          <p:nvSpPr>
            <p:cNvPr id="1216" name="Google Shape;1216;p81"/>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17" name="Google Shape;1217;p81"/>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18" name="Google Shape;1218;p81"/>
          <p:cNvGrpSpPr/>
          <p:nvPr/>
        </p:nvGrpSpPr>
        <p:grpSpPr>
          <a:xfrm>
            <a:off x="0" y="1116904"/>
            <a:ext cx="503883" cy="1931922"/>
            <a:chOff x="0" y="-38100"/>
            <a:chExt cx="131775" cy="505235"/>
          </a:xfrm>
        </p:grpSpPr>
        <p:sp>
          <p:nvSpPr>
            <p:cNvPr id="1219" name="Google Shape;1219;p81"/>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20" name="Google Shape;1220;p81"/>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221" name="Google Shape;1221;p81"/>
          <p:cNvPicPr preferRelativeResize="0"/>
          <p:nvPr/>
        </p:nvPicPr>
        <p:blipFill rotWithShape="1">
          <a:blip r:embed="rId4">
            <a:alphaModFix/>
          </a:blip>
          <a:srcRect b="0" l="0" r="0" t="0"/>
          <a:stretch/>
        </p:blipFill>
        <p:spPr>
          <a:xfrm>
            <a:off x="2697516" y="5714593"/>
            <a:ext cx="13136808" cy="3934374"/>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5" name="Shape 1225"/>
        <p:cNvGrpSpPr/>
        <p:nvPr/>
      </p:nvGrpSpPr>
      <p:grpSpPr>
        <a:xfrm>
          <a:off x="0" y="0"/>
          <a:ext cx="0" cy="0"/>
          <a:chOff x="0" y="0"/>
          <a:chExt cx="0" cy="0"/>
        </a:xfrm>
      </p:grpSpPr>
      <p:sp>
        <p:nvSpPr>
          <p:cNvPr id="1226" name="Google Shape;1226;p82"/>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solidFill>
                  <a:schemeClr val="dk1"/>
                </a:solidFill>
              </a:rPr>
              <a:t>Lista di controllo per l'autovalutazione </a:t>
            </a:r>
            <a:endParaRPr/>
          </a:p>
        </p:txBody>
      </p:sp>
      <p:sp>
        <p:nvSpPr>
          <p:cNvPr id="1227" name="Google Shape;1227;p82"/>
          <p:cNvSpPr txBox="1"/>
          <p:nvPr>
            <p:ph idx="1" type="subTitle"/>
          </p:nvPr>
        </p:nvSpPr>
        <p:spPr>
          <a:xfrm>
            <a:off x="1013345" y="2589663"/>
            <a:ext cx="10111855" cy="6859137"/>
          </a:xfrm>
          <a:prstGeom prst="rect">
            <a:avLst/>
          </a:prstGeom>
          <a:noFill/>
          <a:ln>
            <a:noFill/>
          </a:ln>
        </p:spPr>
        <p:txBody>
          <a:bodyPr anchorCtr="0" anchor="t" bIns="45700" lIns="91425" spcFirstLastPara="1" rIns="91425" wrap="square" tIns="45700">
            <a:normAutofit/>
          </a:bodyPr>
          <a:lstStyle/>
          <a:p>
            <a:pPr indent="-431800" lvl="0" marL="457200" rtl="0" algn="ctr">
              <a:lnSpc>
                <a:spcPct val="100000"/>
              </a:lnSpc>
              <a:spcBef>
                <a:spcPts val="640"/>
              </a:spcBef>
              <a:spcAft>
                <a:spcPts val="0"/>
              </a:spcAft>
              <a:buClr>
                <a:srgbClr val="888888"/>
              </a:buClr>
              <a:buSzPts val="3200"/>
              <a:buNone/>
            </a:pPr>
            <a:r>
              <a:t/>
            </a:r>
            <a:endParaRPr b="1">
              <a:solidFill>
                <a:schemeClr val="dk1"/>
              </a:solidFill>
            </a:endParaRPr>
          </a:p>
          <a:p>
            <a:pPr indent="-431800" lvl="0" marL="457200" rtl="0" algn="ctr">
              <a:lnSpc>
                <a:spcPct val="100000"/>
              </a:lnSpc>
              <a:spcBef>
                <a:spcPts val="640"/>
              </a:spcBef>
              <a:spcAft>
                <a:spcPts val="0"/>
              </a:spcAft>
              <a:buClr>
                <a:srgbClr val="888888"/>
              </a:buClr>
              <a:buSzPts val="3200"/>
              <a:buNone/>
            </a:pPr>
            <a:r>
              <a:t/>
            </a:r>
            <a:endParaRPr b="1" sz="9200">
              <a:solidFill>
                <a:schemeClr val="dk1"/>
              </a:solidFill>
            </a:endParaRPr>
          </a:p>
          <a:p>
            <a:pPr indent="-431800" lvl="0" marL="457200" rtl="0" algn="ctr">
              <a:lnSpc>
                <a:spcPct val="100000"/>
              </a:lnSpc>
              <a:spcBef>
                <a:spcPts val="640"/>
              </a:spcBef>
              <a:spcAft>
                <a:spcPts val="0"/>
              </a:spcAft>
              <a:buClr>
                <a:srgbClr val="888888"/>
              </a:buClr>
              <a:buSzPts val="3200"/>
              <a:buNone/>
            </a:pPr>
            <a:r>
              <a:rPr lang="en-US" sz="4000">
                <a:solidFill>
                  <a:schemeClr val="dk1"/>
                </a:solidFill>
              </a:rPr>
              <a:t>Lista di controllo per l'autovalutazione digitale (scala Likert)</a:t>
            </a:r>
            <a:endParaRPr/>
          </a:p>
          <a:p>
            <a:pPr indent="-431800" lvl="0" marL="457200" rtl="0" algn="ctr">
              <a:lnSpc>
                <a:spcPct val="100000"/>
              </a:lnSpc>
              <a:spcBef>
                <a:spcPts val="640"/>
              </a:spcBef>
              <a:spcAft>
                <a:spcPts val="0"/>
              </a:spcAft>
              <a:buClr>
                <a:srgbClr val="888888"/>
              </a:buClr>
              <a:buSzPts val="3200"/>
              <a:buNone/>
            </a:pPr>
            <a:r>
              <a:t/>
            </a:r>
            <a:endParaRPr sz="4000">
              <a:solidFill>
                <a:schemeClr val="dk1"/>
              </a:solidFill>
            </a:endParaRPr>
          </a:p>
        </p:txBody>
      </p:sp>
      <p:sp>
        <p:nvSpPr>
          <p:cNvPr id="1228" name="Google Shape;1228;p82"/>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29" name="Google Shape;1229;p82"/>
          <p:cNvGrpSpPr/>
          <p:nvPr/>
        </p:nvGrpSpPr>
        <p:grpSpPr>
          <a:xfrm>
            <a:off x="790770" y="-112458"/>
            <a:ext cx="1427175" cy="786776"/>
            <a:chOff x="0" y="-38100"/>
            <a:chExt cx="373234" cy="205757"/>
          </a:xfrm>
        </p:grpSpPr>
        <p:sp>
          <p:nvSpPr>
            <p:cNvPr id="1230" name="Google Shape;1230;p82"/>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31" name="Google Shape;1231;p82"/>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32" name="Google Shape;1232;p82"/>
          <p:cNvGrpSpPr/>
          <p:nvPr/>
        </p:nvGrpSpPr>
        <p:grpSpPr>
          <a:xfrm>
            <a:off x="0" y="-112458"/>
            <a:ext cx="315272" cy="786776"/>
            <a:chOff x="0" y="-38100"/>
            <a:chExt cx="82450" cy="205757"/>
          </a:xfrm>
        </p:grpSpPr>
        <p:sp>
          <p:nvSpPr>
            <p:cNvPr id="1233" name="Google Shape;1233;p82"/>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34" name="Google Shape;1234;p82"/>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35" name="Google Shape;1235;p82"/>
          <p:cNvGrpSpPr/>
          <p:nvPr/>
        </p:nvGrpSpPr>
        <p:grpSpPr>
          <a:xfrm>
            <a:off x="0" y="1116904"/>
            <a:ext cx="503883" cy="1931922"/>
            <a:chOff x="0" y="-38100"/>
            <a:chExt cx="131775" cy="505235"/>
          </a:xfrm>
        </p:grpSpPr>
        <p:sp>
          <p:nvSpPr>
            <p:cNvPr id="1236" name="Google Shape;1236;p82"/>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37" name="Google Shape;1237;p82"/>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238" name="Google Shape;1238;p82"/>
          <p:cNvPicPr preferRelativeResize="0"/>
          <p:nvPr/>
        </p:nvPicPr>
        <p:blipFill rotWithShape="1">
          <a:blip r:embed="rId4">
            <a:alphaModFix/>
          </a:blip>
          <a:srcRect b="0" l="0" r="0" t="0"/>
          <a:stretch/>
        </p:blipFill>
        <p:spPr>
          <a:xfrm>
            <a:off x="11827843" y="2589663"/>
            <a:ext cx="4324954" cy="5572903"/>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2" name="Shape 1242"/>
        <p:cNvGrpSpPr/>
        <p:nvPr/>
      </p:nvGrpSpPr>
      <p:grpSpPr>
        <a:xfrm>
          <a:off x="0" y="0"/>
          <a:ext cx="0" cy="0"/>
          <a:chOff x="0" y="0"/>
          <a:chExt cx="0" cy="0"/>
        </a:xfrm>
      </p:grpSpPr>
      <p:sp>
        <p:nvSpPr>
          <p:cNvPr id="1243" name="Google Shape;1243;p83"/>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Valutazione basata su scenari: caso di studio "The Future-Forward Learning"</a:t>
            </a:r>
            <a:endParaRPr>
              <a:latin typeface="Bricolage Grotesque"/>
              <a:ea typeface="Bricolage Grotesque"/>
              <a:cs typeface="Bricolage Grotesque"/>
              <a:sym typeface="Bricolage Grotesque"/>
            </a:endParaRPr>
          </a:p>
        </p:txBody>
      </p:sp>
      <p:sp>
        <p:nvSpPr>
          <p:cNvPr id="1244" name="Google Shape;1244;p83"/>
          <p:cNvSpPr txBox="1"/>
          <p:nvPr>
            <p:ph idx="1" type="subTitle"/>
          </p:nvPr>
        </p:nvSpPr>
        <p:spPr>
          <a:xfrm>
            <a:off x="1013350" y="2589675"/>
            <a:ext cx="10684500" cy="7059300"/>
          </a:xfrm>
          <a:prstGeom prst="rect">
            <a:avLst/>
          </a:prstGeom>
          <a:noFill/>
          <a:ln>
            <a:noFill/>
          </a:ln>
        </p:spPr>
        <p:txBody>
          <a:bodyPr anchorCtr="0" anchor="t" bIns="45700" lIns="91425" spcFirstLastPara="1" rIns="91425" wrap="square" tIns="45700">
            <a:normAutofit lnSpcReduction="10000"/>
          </a:bodyPr>
          <a:lstStyle/>
          <a:p>
            <a:pPr indent="-431800" lvl="0" marL="457200" rtl="0" algn="ctr">
              <a:lnSpc>
                <a:spcPct val="100000"/>
              </a:lnSpc>
              <a:spcBef>
                <a:spcPts val="640"/>
              </a:spcBef>
              <a:spcAft>
                <a:spcPts val="0"/>
              </a:spcAft>
              <a:buClr>
                <a:srgbClr val="888888"/>
              </a:buClr>
              <a:buSzPts val="3459"/>
              <a:buNone/>
            </a:pPr>
            <a:r>
              <a:rPr lang="en-US">
                <a:solidFill>
                  <a:schemeClr val="dk1"/>
                </a:solidFill>
              </a:rPr>
              <a:t>Un video anonimo su TikTok diventa virale, mostrando un insegnante che afferma che una nuova politica di "apprendimento orientato al futuro" sarà implementata in tutte le scuole del distretto. Il video sostiene che questa politica, che presumibilmente elimina i voti tradizionali a favore di un "feedback generato dall'intelligenza artificiale", è stata progettata per preparare gli studenti a un "nuovo ordine mondiale". Il video utilizza un tono molto emotivo e include alcuni screenshot di quelli che sembrano essere documenti ufficiali, anche se sfocati. Il video si conclude incoraggiando i genitori a "CONDIVIDERE questo video prima che sia troppo tardi!" e include hashtag come #NoGradesNoControl e #FutureForwardLearning. Il video è già stato condiviso centinaia di volte nei gruppi di genitori e su altre piattaforme di social media.</a:t>
            </a:r>
            <a:endParaRPr/>
          </a:p>
        </p:txBody>
      </p:sp>
      <p:sp>
        <p:nvSpPr>
          <p:cNvPr id="1245" name="Google Shape;1245;p83"/>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46" name="Google Shape;1246;p83"/>
          <p:cNvGrpSpPr/>
          <p:nvPr/>
        </p:nvGrpSpPr>
        <p:grpSpPr>
          <a:xfrm>
            <a:off x="790770" y="-112458"/>
            <a:ext cx="1427175" cy="786776"/>
            <a:chOff x="0" y="-38100"/>
            <a:chExt cx="373234" cy="205757"/>
          </a:xfrm>
        </p:grpSpPr>
        <p:sp>
          <p:nvSpPr>
            <p:cNvPr id="1247" name="Google Shape;1247;p83"/>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48" name="Google Shape;1248;p83"/>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49" name="Google Shape;1249;p83"/>
          <p:cNvGrpSpPr/>
          <p:nvPr/>
        </p:nvGrpSpPr>
        <p:grpSpPr>
          <a:xfrm>
            <a:off x="0" y="-112458"/>
            <a:ext cx="315272" cy="786776"/>
            <a:chOff x="0" y="-38100"/>
            <a:chExt cx="82450" cy="205757"/>
          </a:xfrm>
        </p:grpSpPr>
        <p:sp>
          <p:nvSpPr>
            <p:cNvPr id="1250" name="Google Shape;1250;p83"/>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51" name="Google Shape;1251;p83"/>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52" name="Google Shape;1252;p83"/>
          <p:cNvGrpSpPr/>
          <p:nvPr/>
        </p:nvGrpSpPr>
        <p:grpSpPr>
          <a:xfrm>
            <a:off x="0" y="1116904"/>
            <a:ext cx="503883" cy="1931922"/>
            <a:chOff x="0" y="-38100"/>
            <a:chExt cx="131775" cy="505235"/>
          </a:xfrm>
        </p:grpSpPr>
        <p:sp>
          <p:nvSpPr>
            <p:cNvPr id="1253" name="Google Shape;1253;p83"/>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54" name="Google Shape;1254;p83"/>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255" name="Google Shape;1255;p83"/>
          <p:cNvPicPr preferRelativeResize="0"/>
          <p:nvPr/>
        </p:nvPicPr>
        <p:blipFill rotWithShape="1">
          <a:blip r:embed="rId4">
            <a:alphaModFix/>
          </a:blip>
          <a:srcRect b="0" l="0" r="0" t="0"/>
          <a:stretch/>
        </p:blipFill>
        <p:spPr>
          <a:xfrm>
            <a:off x="11866933" y="2589663"/>
            <a:ext cx="5036552" cy="6523856"/>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9" name="Shape 1259"/>
        <p:cNvGrpSpPr/>
        <p:nvPr/>
      </p:nvGrpSpPr>
      <p:grpSpPr>
        <a:xfrm>
          <a:off x="0" y="0"/>
          <a:ext cx="0" cy="0"/>
          <a:chOff x="0" y="0"/>
          <a:chExt cx="0" cy="0"/>
        </a:xfrm>
      </p:grpSpPr>
      <p:sp>
        <p:nvSpPr>
          <p:cNvPr id="1260" name="Google Shape;1260;p84"/>
          <p:cNvSpPr txBox="1"/>
          <p:nvPr>
            <p:ph type="ctrTitle"/>
          </p:nvPr>
        </p:nvSpPr>
        <p:spPr>
          <a:xfrm>
            <a:off x="2693442" y="356216"/>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Valutazione basata su scenari: caso di studio "L'apprendimento orientato al futuro"</a:t>
            </a:r>
            <a:endParaRPr>
              <a:latin typeface="Bricolage Grotesque"/>
              <a:ea typeface="Bricolage Grotesque"/>
              <a:cs typeface="Bricolage Grotesque"/>
              <a:sym typeface="Bricolage Grotesque"/>
            </a:endParaRPr>
          </a:p>
        </p:txBody>
      </p:sp>
      <p:sp>
        <p:nvSpPr>
          <p:cNvPr id="1261" name="Google Shape;1261;p84"/>
          <p:cNvSpPr txBox="1"/>
          <p:nvPr>
            <p:ph idx="1" type="subTitle"/>
          </p:nvPr>
        </p:nvSpPr>
        <p:spPr>
          <a:xfrm>
            <a:off x="1013351" y="2589675"/>
            <a:ext cx="10652700" cy="7059300"/>
          </a:xfrm>
          <a:prstGeom prst="rect">
            <a:avLst/>
          </a:prstGeom>
          <a:noFill/>
          <a:ln>
            <a:noFill/>
          </a:ln>
        </p:spPr>
        <p:txBody>
          <a:bodyPr anchorCtr="0" anchor="t" bIns="45700" lIns="91425" spcFirstLastPara="1" rIns="91425" wrap="square" tIns="45700">
            <a:normAutofit lnSpcReduction="20000"/>
          </a:bodyPr>
          <a:lstStyle/>
          <a:p>
            <a:pPr indent="-431800" lvl="0" marL="457200" rtl="0" algn="ctr">
              <a:lnSpc>
                <a:spcPct val="100000"/>
              </a:lnSpc>
              <a:spcBef>
                <a:spcPts val="640"/>
              </a:spcBef>
              <a:spcAft>
                <a:spcPts val="0"/>
              </a:spcAft>
              <a:buClr>
                <a:srgbClr val="888888"/>
              </a:buClr>
              <a:buSzPts val="3459"/>
              <a:buNone/>
            </a:pPr>
            <a:r>
              <a:rPr b="1" lang="en-US">
                <a:solidFill>
                  <a:schemeClr val="dk1"/>
                </a:solidFill>
              </a:rPr>
              <a:t>A. Accesso allo scenario </a:t>
            </a:r>
            <a:endParaRPr>
              <a:solidFill>
                <a:schemeClr val="dk1"/>
              </a:solidFill>
            </a:endParaRPr>
          </a:p>
          <a:p>
            <a:pPr indent="-431800" lvl="0" marL="457200" rtl="0" algn="ctr">
              <a:lnSpc>
                <a:spcPct val="100000"/>
              </a:lnSpc>
              <a:spcBef>
                <a:spcPts val="640"/>
              </a:spcBef>
              <a:spcAft>
                <a:spcPts val="0"/>
              </a:spcAft>
              <a:buClr>
                <a:srgbClr val="888888"/>
              </a:buClr>
              <a:buSzPts val="3459"/>
              <a:buNone/>
            </a:pPr>
            <a:r>
              <a:rPr lang="en-US">
                <a:solidFill>
                  <a:schemeClr val="dk1"/>
                </a:solidFill>
              </a:rPr>
              <a:t>I partecipanti leggono lo scenario "Apprendimento orientato al futuro" sulla pagina wiki </a:t>
            </a:r>
            <a:endParaRPr/>
          </a:p>
          <a:p>
            <a:pPr indent="-431800" lvl="0" marL="457200" rtl="0" algn="ctr">
              <a:lnSpc>
                <a:spcPct val="100000"/>
              </a:lnSpc>
              <a:spcBef>
                <a:spcPts val="640"/>
              </a:spcBef>
              <a:spcAft>
                <a:spcPts val="0"/>
              </a:spcAft>
              <a:buClr>
                <a:srgbClr val="888888"/>
              </a:buClr>
              <a:buSzPts val="3459"/>
              <a:buNone/>
            </a:pPr>
            <a:r>
              <a:rPr lang="en-US">
                <a:solidFill>
                  <a:schemeClr val="dk1"/>
                </a:solidFill>
              </a:rPr>
              <a:t>Vengono indirizzati alla pagina wiki del proprio gruppo per iniziare il compito collaborativo.</a:t>
            </a:r>
            <a:endParaRPr/>
          </a:p>
          <a:p>
            <a:pPr indent="-431800" lvl="0" marL="457200" rtl="0" algn="ctr">
              <a:lnSpc>
                <a:spcPct val="100000"/>
              </a:lnSpc>
              <a:spcBef>
                <a:spcPts val="640"/>
              </a:spcBef>
              <a:spcAft>
                <a:spcPts val="0"/>
              </a:spcAft>
              <a:buClr>
                <a:srgbClr val="888888"/>
              </a:buClr>
              <a:buSzPts val="3459"/>
              <a:buNone/>
            </a:pPr>
            <a:r>
              <a:rPr b="1" lang="en-US">
                <a:solidFill>
                  <a:schemeClr val="dk1"/>
                </a:solidFill>
              </a:rPr>
              <a:t>B. Lavoro di gruppo sul wiki </a:t>
            </a:r>
            <a:endParaRPr>
              <a:solidFill>
                <a:schemeClr val="dk1"/>
              </a:solidFill>
            </a:endParaRPr>
          </a:p>
          <a:p>
            <a:pPr indent="-431800" lvl="0" marL="457200" rtl="0" algn="ctr">
              <a:lnSpc>
                <a:spcPct val="100000"/>
              </a:lnSpc>
              <a:spcBef>
                <a:spcPts val="640"/>
              </a:spcBef>
              <a:spcAft>
                <a:spcPts val="0"/>
              </a:spcAft>
              <a:buClr>
                <a:srgbClr val="888888"/>
              </a:buClr>
              <a:buSzPts val="3459"/>
              <a:buNone/>
            </a:pPr>
            <a:r>
              <a:rPr lang="en-US">
                <a:solidFill>
                  <a:schemeClr val="dk1"/>
                </a:solidFill>
              </a:rPr>
              <a:t>I membri del gruppo accedono alla loro pagina wiki condivisa.</a:t>
            </a:r>
            <a:endParaRPr/>
          </a:p>
          <a:p>
            <a:pPr indent="-406400" lvl="1" marL="914400" rtl="0" algn="ctr">
              <a:lnSpc>
                <a:spcPct val="100000"/>
              </a:lnSpc>
              <a:spcBef>
                <a:spcPts val="560"/>
              </a:spcBef>
              <a:spcAft>
                <a:spcPts val="0"/>
              </a:spcAft>
              <a:buSzPts val="3027"/>
              <a:buNone/>
            </a:pPr>
            <a:r>
              <a:rPr b="1" lang="en-US">
                <a:solidFill>
                  <a:schemeClr val="dk1"/>
                </a:solidFill>
              </a:rPr>
              <a:t>Attività 1 (contributo individuale): </a:t>
            </a:r>
            <a:r>
              <a:rPr lang="en-US">
                <a:solidFill>
                  <a:schemeClr val="dk1"/>
                </a:solidFill>
              </a:rPr>
              <a:t>ogni membro può aggiungere punti elenco sotto "Identify Misleading Elements" (Identificare gli elementi fuorvianti) man mano che li trova.</a:t>
            </a:r>
            <a:endParaRPr/>
          </a:p>
          <a:p>
            <a:pPr indent="-406400" lvl="1" marL="914400" rtl="0" algn="ctr">
              <a:lnSpc>
                <a:spcPct val="100000"/>
              </a:lnSpc>
              <a:spcBef>
                <a:spcPts val="560"/>
              </a:spcBef>
              <a:spcAft>
                <a:spcPts val="0"/>
              </a:spcAft>
              <a:buSzPts val="3027"/>
              <a:buNone/>
            </a:pPr>
            <a:r>
              <a:rPr b="1" lang="en-US">
                <a:solidFill>
                  <a:schemeClr val="dk1"/>
                </a:solidFill>
              </a:rPr>
              <a:t>Attività 2 (Schema collaborativo): </a:t>
            </a:r>
            <a:r>
              <a:rPr lang="en-US">
                <a:solidFill>
                  <a:schemeClr val="dk1"/>
                </a:solidFill>
              </a:rPr>
              <a:t>discutono le loro strategie di verifica in un forum Moodle separato e dedicato al gruppo (o all'interno dello stesso wiki) e poi scrivono in modo collaborativo il piano finale sulla pagina wiki.</a:t>
            </a:r>
            <a:endParaRPr/>
          </a:p>
          <a:p>
            <a:pPr indent="-406400" lvl="1" marL="914400" rtl="0" algn="ctr">
              <a:lnSpc>
                <a:spcPct val="100000"/>
              </a:lnSpc>
              <a:spcBef>
                <a:spcPts val="560"/>
              </a:spcBef>
              <a:spcAft>
                <a:spcPts val="0"/>
              </a:spcAft>
              <a:buSzPts val="3027"/>
              <a:buNone/>
            </a:pPr>
            <a:r>
              <a:rPr b="1" lang="en-US">
                <a:solidFill>
                  <a:schemeClr val="dk1"/>
                </a:solidFill>
              </a:rPr>
              <a:t>Attività 3 (Bozza collaborativa): </a:t>
            </a:r>
            <a:r>
              <a:rPr lang="en-US">
                <a:solidFill>
                  <a:schemeClr val="dk1"/>
                </a:solidFill>
              </a:rPr>
              <a:t>il gruppo discute una risposta specifica per ogni ruolo e redige il proprio piano in due fasi.</a:t>
            </a:r>
            <a:endParaRPr/>
          </a:p>
        </p:txBody>
      </p:sp>
      <p:sp>
        <p:nvSpPr>
          <p:cNvPr id="1262" name="Google Shape;1262;p84"/>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63" name="Google Shape;1263;p84"/>
          <p:cNvGrpSpPr/>
          <p:nvPr/>
        </p:nvGrpSpPr>
        <p:grpSpPr>
          <a:xfrm>
            <a:off x="790770" y="-112458"/>
            <a:ext cx="1427175" cy="786776"/>
            <a:chOff x="0" y="-38100"/>
            <a:chExt cx="373234" cy="205757"/>
          </a:xfrm>
        </p:grpSpPr>
        <p:sp>
          <p:nvSpPr>
            <p:cNvPr id="1264" name="Google Shape;1264;p84"/>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65" name="Google Shape;1265;p84"/>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66" name="Google Shape;1266;p84"/>
          <p:cNvGrpSpPr/>
          <p:nvPr/>
        </p:nvGrpSpPr>
        <p:grpSpPr>
          <a:xfrm>
            <a:off x="0" y="-112458"/>
            <a:ext cx="315272" cy="786776"/>
            <a:chOff x="0" y="-38100"/>
            <a:chExt cx="82450" cy="205757"/>
          </a:xfrm>
        </p:grpSpPr>
        <p:sp>
          <p:nvSpPr>
            <p:cNvPr id="1267" name="Google Shape;1267;p84"/>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68" name="Google Shape;1268;p84"/>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1269" name="Google Shape;1269;p84"/>
          <p:cNvGrpSpPr/>
          <p:nvPr/>
        </p:nvGrpSpPr>
        <p:grpSpPr>
          <a:xfrm>
            <a:off x="0" y="1116904"/>
            <a:ext cx="503883" cy="1931922"/>
            <a:chOff x="0" y="-38100"/>
            <a:chExt cx="131775" cy="505235"/>
          </a:xfrm>
        </p:grpSpPr>
        <p:sp>
          <p:nvSpPr>
            <p:cNvPr id="1270" name="Google Shape;1270;p84"/>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71" name="Google Shape;1271;p84"/>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1272" name="Google Shape;1272;p84"/>
          <p:cNvPicPr preferRelativeResize="0"/>
          <p:nvPr/>
        </p:nvPicPr>
        <p:blipFill rotWithShape="1">
          <a:blip r:embed="rId4">
            <a:alphaModFix/>
          </a:blip>
          <a:srcRect b="0" l="0" r="0" t="0"/>
          <a:stretch/>
        </p:blipFill>
        <p:spPr>
          <a:xfrm>
            <a:off x="12040490" y="2372932"/>
            <a:ext cx="4793639" cy="6517067"/>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6" name="Shape 1276"/>
        <p:cNvGrpSpPr/>
        <p:nvPr/>
      </p:nvGrpSpPr>
      <p:grpSpPr>
        <a:xfrm>
          <a:off x="0" y="0"/>
          <a:ext cx="0" cy="0"/>
          <a:chOff x="0" y="0"/>
          <a:chExt cx="0" cy="0"/>
        </a:xfrm>
      </p:grpSpPr>
      <p:sp>
        <p:nvSpPr>
          <p:cNvPr id="1277" name="Google Shape;1277;p85"/>
          <p:cNvSpPr/>
          <p:nvPr/>
        </p:nvSpPr>
        <p:spPr>
          <a:xfrm>
            <a:off x="0" y="-436852"/>
            <a:ext cx="18288000" cy="10744200"/>
          </a:xfrm>
          <a:custGeom>
            <a:rect b="b" l="l" r="r" t="t"/>
            <a:pathLst>
              <a:path extrusionOk="0" h="18288000" w="18288000">
                <a:moveTo>
                  <a:pt x="0" y="0"/>
                </a:moveTo>
                <a:lnTo>
                  <a:pt x="18288000" y="0"/>
                </a:lnTo>
                <a:lnTo>
                  <a:pt x="18288000" y="18288000"/>
                </a:lnTo>
                <a:lnTo>
                  <a:pt x="0" y="18288000"/>
                </a:lnTo>
                <a:lnTo>
                  <a:pt x="0" y="0"/>
                </a:lnTo>
                <a:close/>
              </a:path>
            </a:pathLst>
          </a:custGeom>
          <a:blipFill rotWithShape="1">
            <a:blip r:embed="rId3">
              <a:alphaModFix amt="30000"/>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78" name="Google Shape;1278;p85"/>
          <p:cNvSpPr/>
          <p:nvPr/>
        </p:nvSpPr>
        <p:spPr>
          <a:xfrm flipH="1">
            <a:off x="4542571" y="2060266"/>
            <a:ext cx="2241846" cy="3173486"/>
          </a:xfrm>
          <a:custGeom>
            <a:rect b="b" l="l" r="r" t="t"/>
            <a:pathLst>
              <a:path extrusionOk="0" h="3173486" w="2241846">
                <a:moveTo>
                  <a:pt x="2241846" y="0"/>
                </a:moveTo>
                <a:lnTo>
                  <a:pt x="0" y="0"/>
                </a:lnTo>
                <a:lnTo>
                  <a:pt x="0" y="3173486"/>
                </a:lnTo>
                <a:lnTo>
                  <a:pt x="2241846" y="3173486"/>
                </a:lnTo>
                <a:lnTo>
                  <a:pt x="2241846" y="0"/>
                </a:lnTo>
                <a:close/>
              </a:path>
            </a:pathLst>
          </a:custGeom>
          <a:blipFill rotWithShape="1">
            <a:blip r:embed="rId4">
              <a:alphaModFix/>
            </a:blip>
            <a:stretch>
              <a:fillRect b="0" l="-10865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1279" name="Google Shape;1279;p85"/>
          <p:cNvGrpSpPr/>
          <p:nvPr/>
        </p:nvGrpSpPr>
        <p:grpSpPr>
          <a:xfrm>
            <a:off x="0" y="-667518"/>
            <a:ext cx="18288000" cy="2175810"/>
            <a:chOff x="0" y="-57150"/>
            <a:chExt cx="4999969" cy="573053"/>
          </a:xfrm>
        </p:grpSpPr>
        <p:sp>
          <p:nvSpPr>
            <p:cNvPr id="1280" name="Google Shape;1280;p85"/>
            <p:cNvSpPr/>
            <p:nvPr/>
          </p:nvSpPr>
          <p:spPr>
            <a:xfrm>
              <a:off x="0" y="0"/>
              <a:ext cx="4999969" cy="515903"/>
            </a:xfrm>
            <a:custGeom>
              <a:rect b="b" l="l" r="r" t="t"/>
              <a:pathLst>
                <a:path extrusionOk="0" h="515903" w="4999969">
                  <a:moveTo>
                    <a:pt x="0" y="0"/>
                  </a:moveTo>
                  <a:lnTo>
                    <a:pt x="4999969" y="0"/>
                  </a:lnTo>
                  <a:lnTo>
                    <a:pt x="4999969" y="515903"/>
                  </a:lnTo>
                  <a:lnTo>
                    <a:pt x="0" y="515903"/>
                  </a:lnTo>
                  <a:close/>
                </a:path>
              </a:pathLst>
            </a:custGeom>
            <a:solidFill>
              <a:srgbClr val="0C4DA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81" name="Google Shape;1281;p85"/>
            <p:cNvSpPr txBox="1"/>
            <p:nvPr/>
          </p:nvSpPr>
          <p:spPr>
            <a:xfrm>
              <a:off x="0" y="-57150"/>
              <a:ext cx="4999969" cy="573053"/>
            </a:xfrm>
            <a:prstGeom prst="rect">
              <a:avLst/>
            </a:prstGeom>
            <a:noFill/>
            <a:ln>
              <a:noFill/>
            </a:ln>
          </p:spPr>
          <p:txBody>
            <a:bodyPr anchorCtr="0" anchor="ctr" bIns="50800" lIns="50800" spcFirstLastPara="1" rIns="50800" wrap="square" tIns="50800">
              <a:noAutofit/>
            </a:bodyPr>
            <a:lstStyle/>
            <a:p>
              <a:pPr indent="0" lvl="0" marL="0" marR="0" rtl="0" algn="ctr">
                <a:lnSpc>
                  <a:spcPct val="202166"/>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
        <p:nvSpPr>
          <p:cNvPr id="1282" name="Google Shape;1282;p85"/>
          <p:cNvSpPr/>
          <p:nvPr/>
        </p:nvSpPr>
        <p:spPr>
          <a:xfrm>
            <a:off x="1028700" y="323659"/>
            <a:ext cx="2328087" cy="931038"/>
          </a:xfrm>
          <a:custGeom>
            <a:rect b="b" l="l" r="r" t="t"/>
            <a:pathLst>
              <a:path extrusionOk="0" h="931038" w="2328087">
                <a:moveTo>
                  <a:pt x="0" y="0"/>
                </a:moveTo>
                <a:lnTo>
                  <a:pt x="2328087" y="0"/>
                </a:lnTo>
                <a:lnTo>
                  <a:pt x="2328087" y="931038"/>
                </a:lnTo>
                <a:lnTo>
                  <a:pt x="0" y="931038"/>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83" name="Google Shape;1283;p85"/>
          <p:cNvSpPr/>
          <p:nvPr/>
        </p:nvSpPr>
        <p:spPr>
          <a:xfrm>
            <a:off x="7937185" y="8567695"/>
            <a:ext cx="3872623" cy="864030"/>
          </a:xfrm>
          <a:custGeom>
            <a:rect b="b" l="l" r="r" t="t"/>
            <a:pathLst>
              <a:path extrusionOk="0" h="864030" w="3872623">
                <a:moveTo>
                  <a:pt x="0" y="0"/>
                </a:moveTo>
                <a:lnTo>
                  <a:pt x="3872623" y="0"/>
                </a:lnTo>
                <a:lnTo>
                  <a:pt x="3872623" y="864031"/>
                </a:lnTo>
                <a:lnTo>
                  <a:pt x="0" y="864031"/>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84" name="Google Shape;1284;p85"/>
          <p:cNvSpPr/>
          <p:nvPr/>
        </p:nvSpPr>
        <p:spPr>
          <a:xfrm>
            <a:off x="12123384" y="8685942"/>
            <a:ext cx="5135916" cy="745783"/>
          </a:xfrm>
          <a:custGeom>
            <a:rect b="b" l="l" r="r" t="t"/>
            <a:pathLst>
              <a:path extrusionOk="0" h="745783" w="5135916">
                <a:moveTo>
                  <a:pt x="0" y="0"/>
                </a:moveTo>
                <a:lnTo>
                  <a:pt x="5135916" y="0"/>
                </a:lnTo>
                <a:lnTo>
                  <a:pt x="5135916" y="745784"/>
                </a:lnTo>
                <a:lnTo>
                  <a:pt x="0" y="745784"/>
                </a:lnTo>
                <a:lnTo>
                  <a:pt x="0" y="0"/>
                </a:lnTo>
                <a:close/>
              </a:path>
            </a:pathLst>
          </a:custGeom>
          <a:blipFill rotWithShape="1">
            <a:blip r:embed="rId7">
              <a:alphaModFix/>
            </a:blip>
            <a:stretch>
              <a:fillRect b="0" l="0" r="-101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85" name="Google Shape;1285;p85"/>
          <p:cNvSpPr txBox="1"/>
          <p:nvPr/>
        </p:nvSpPr>
        <p:spPr>
          <a:xfrm>
            <a:off x="7585339" y="635570"/>
            <a:ext cx="3117321" cy="448344"/>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PROGETTO DRONE</a:t>
            </a:r>
            <a:endParaRPr b="0" i="0" sz="1400" u="none" cap="none" strike="noStrike">
              <a:solidFill>
                <a:srgbClr val="000000"/>
              </a:solidFill>
              <a:latin typeface="Arial"/>
              <a:ea typeface="Arial"/>
              <a:cs typeface="Arial"/>
              <a:sym typeface="Arial"/>
            </a:endParaRPr>
          </a:p>
        </p:txBody>
      </p:sp>
      <p:sp>
        <p:nvSpPr>
          <p:cNvPr id="1286" name="Google Shape;1286;p85"/>
          <p:cNvSpPr txBox="1"/>
          <p:nvPr/>
        </p:nvSpPr>
        <p:spPr>
          <a:xfrm>
            <a:off x="5484590" y="635570"/>
            <a:ext cx="1406261" cy="448311"/>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287" name="Google Shape;1287;p85"/>
          <p:cNvSpPr txBox="1"/>
          <p:nvPr/>
        </p:nvSpPr>
        <p:spPr>
          <a:xfrm>
            <a:off x="11623142" y="635570"/>
            <a:ext cx="1406261" cy="448311"/>
          </a:xfrm>
          <a:prstGeom prst="rect">
            <a:avLst/>
          </a:prstGeom>
          <a:noFill/>
          <a:ln>
            <a:noFill/>
          </a:ln>
        </p:spPr>
        <p:txBody>
          <a:bodyPr anchorCtr="0" anchor="t" bIns="0" lIns="0" spcFirstLastPara="1" rIns="0" wrap="square" tIns="0">
            <a:spAutoFit/>
          </a:bodyPr>
          <a:lstStyle/>
          <a:p>
            <a:pPr indent="0" lvl="0" marL="0" marR="0" rtl="0" algn="ctr">
              <a:lnSpc>
                <a:spcPct val="140015"/>
              </a:lnSpc>
              <a:spcBef>
                <a:spcPts val="0"/>
              </a:spcBef>
              <a:spcAft>
                <a:spcPts val="0"/>
              </a:spcAft>
              <a:buClr>
                <a:srgbClr val="000000"/>
              </a:buClr>
              <a:buSzPts val="2599"/>
              <a:buFont typeface="Arial"/>
              <a:buNone/>
            </a:pPr>
            <a:r>
              <a:rPr b="0" i="0" lang="en-US" sz="2599" u="none" cap="none" strike="noStrike">
                <a:solidFill>
                  <a:srgbClr val="EFEFEF"/>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288" name="Google Shape;1288;p85"/>
          <p:cNvSpPr txBox="1"/>
          <p:nvPr/>
        </p:nvSpPr>
        <p:spPr>
          <a:xfrm>
            <a:off x="8799500" y="5442496"/>
            <a:ext cx="8459700" cy="538800"/>
          </a:xfrm>
          <a:prstGeom prst="rect">
            <a:avLst/>
          </a:prstGeom>
          <a:noFill/>
          <a:ln>
            <a:noFill/>
          </a:ln>
        </p:spPr>
        <p:txBody>
          <a:bodyPr anchorCtr="0" anchor="t" bIns="0" lIns="0" spcFirstLastPara="1" rIns="0" wrap="square" tIns="0">
            <a:spAutoFit/>
          </a:bodyPr>
          <a:lstStyle/>
          <a:p>
            <a:pPr indent="0" lvl="0" marL="0" marR="0" rtl="0" algn="r">
              <a:lnSpc>
                <a:spcPct val="100000"/>
              </a:lnSpc>
              <a:spcBef>
                <a:spcPts val="0"/>
              </a:spcBef>
              <a:spcAft>
                <a:spcPts val="0"/>
              </a:spcAft>
              <a:buClr>
                <a:srgbClr val="000000"/>
              </a:buClr>
              <a:buSzPts val="4381"/>
              <a:buFont typeface="Arial"/>
              <a:buNone/>
            </a:pPr>
            <a:r>
              <a:rPr lang="en-US" sz="3500" u="sng">
                <a:solidFill>
                  <a:schemeClr val="hlink"/>
                </a:solidFill>
                <a:hlinkClick r:id="rId8"/>
              </a:rPr>
              <a:t>https://mydroneproject.eu</a:t>
            </a:r>
            <a:r>
              <a:rPr lang="en-US" sz="1100" u="sng">
                <a:solidFill>
                  <a:schemeClr val="hlink"/>
                </a:solidFill>
                <a:hlinkClick r:id="rId9"/>
              </a:rPr>
              <a:t>/</a:t>
            </a:r>
            <a:endParaRPr b="0" i="0" sz="1400" u="none" cap="none" strike="noStrike">
              <a:solidFill>
                <a:srgbClr val="000000"/>
              </a:solidFill>
              <a:latin typeface="Arial"/>
              <a:ea typeface="Arial"/>
              <a:cs typeface="Arial"/>
              <a:sym typeface="Arial"/>
            </a:endParaRPr>
          </a:p>
        </p:txBody>
      </p:sp>
      <p:sp>
        <p:nvSpPr>
          <p:cNvPr id="1289" name="Google Shape;1289;p85"/>
          <p:cNvSpPr txBox="1"/>
          <p:nvPr/>
        </p:nvSpPr>
        <p:spPr>
          <a:xfrm>
            <a:off x="1150886" y="8873141"/>
            <a:ext cx="3455295" cy="55858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1" i="0" lang="en-US" sz="3088" u="none" cap="none" strike="noStrike">
                <a:solidFill>
                  <a:srgbClr val="0C4DA2"/>
                </a:solidFill>
                <a:latin typeface="Bricolage Grotesque"/>
                <a:ea typeface="Bricolage Grotesque"/>
                <a:cs typeface="Bricolage Grotesque"/>
                <a:sym typeface="Bricolage Grotesque"/>
              </a:rPr>
              <a:t>Presentato da:</a:t>
            </a:r>
            <a:endParaRPr b="0" i="0" sz="1400" u="none" cap="none" strike="noStrike">
              <a:solidFill>
                <a:srgbClr val="000000"/>
              </a:solidFill>
              <a:latin typeface="Arial"/>
              <a:ea typeface="Arial"/>
              <a:cs typeface="Arial"/>
              <a:sym typeface="Arial"/>
            </a:endParaRPr>
          </a:p>
        </p:txBody>
      </p:sp>
      <p:sp>
        <p:nvSpPr>
          <p:cNvPr id="1290" name="Google Shape;1290;p85"/>
          <p:cNvSpPr txBox="1"/>
          <p:nvPr/>
        </p:nvSpPr>
        <p:spPr>
          <a:xfrm>
            <a:off x="4436135" y="8873141"/>
            <a:ext cx="2454716" cy="712824"/>
          </a:xfrm>
          <a:prstGeom prst="rect">
            <a:avLst/>
          </a:prstGeom>
          <a:noFill/>
          <a:ln>
            <a:noFill/>
          </a:ln>
        </p:spPr>
        <p:txBody>
          <a:bodyPr anchorCtr="0" anchor="t" bIns="0" lIns="0" spcFirstLastPara="1" rIns="0" wrap="square" tIns="0">
            <a:spAutoFit/>
          </a:bodyPr>
          <a:lstStyle/>
          <a:p>
            <a:pPr indent="0" lvl="0" marL="0" marR="0" rtl="0" algn="ctr">
              <a:lnSpc>
                <a:spcPct val="150032"/>
              </a:lnSpc>
              <a:spcBef>
                <a:spcPts val="0"/>
              </a:spcBef>
              <a:spcAft>
                <a:spcPts val="0"/>
              </a:spcAft>
              <a:buClr>
                <a:srgbClr val="000000"/>
              </a:buClr>
              <a:buSzPts val="3088"/>
              <a:buFont typeface="Arial"/>
              <a:buNone/>
            </a:pPr>
            <a:r>
              <a:rPr b="0" i="0" lang="en-US" sz="3088" u="none" cap="none" strike="noStrike">
                <a:solidFill>
                  <a:srgbClr val="000000"/>
                </a:solidFill>
                <a:latin typeface="Bricolage Grotesque"/>
                <a:ea typeface="Bricolage Grotesque"/>
                <a:cs typeface="Bricolage Grotesque"/>
                <a:sym typeface="Bricolage Grotesque"/>
              </a:rPr>
              <a:t>UNIC</a:t>
            </a:r>
            <a:endParaRPr b="0" i="0" sz="1400" u="none" cap="none" strike="noStrike">
              <a:solidFill>
                <a:srgbClr val="000000"/>
              </a:solidFill>
              <a:latin typeface="Arial"/>
              <a:ea typeface="Arial"/>
              <a:cs typeface="Arial"/>
              <a:sym typeface="Arial"/>
            </a:endParaRPr>
          </a:p>
        </p:txBody>
      </p:sp>
      <p:sp>
        <p:nvSpPr>
          <p:cNvPr id="1291" name="Google Shape;1291;p85"/>
          <p:cNvSpPr/>
          <p:nvPr/>
        </p:nvSpPr>
        <p:spPr>
          <a:xfrm>
            <a:off x="15034446" y="130742"/>
            <a:ext cx="3253554" cy="1123955"/>
          </a:xfrm>
          <a:custGeom>
            <a:rect b="b" l="l" r="r" t="t"/>
            <a:pathLst>
              <a:path extrusionOk="0" h="1123955" w="3253554">
                <a:moveTo>
                  <a:pt x="0" y="0"/>
                </a:moveTo>
                <a:lnTo>
                  <a:pt x="3253554" y="0"/>
                </a:lnTo>
                <a:lnTo>
                  <a:pt x="3253554" y="1123955"/>
                </a:lnTo>
                <a:lnTo>
                  <a:pt x="0" y="1123955"/>
                </a:lnTo>
                <a:lnTo>
                  <a:pt x="0" y="0"/>
                </a:lnTo>
                <a:close/>
              </a:path>
            </a:pathLst>
          </a:custGeom>
          <a:blipFill rotWithShape="1">
            <a:blip r:embed="rId10">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28"/>
          <p:cNvSpPr txBox="1"/>
          <p:nvPr>
            <p:ph type="ctrTitle"/>
          </p:nvPr>
        </p:nvSpPr>
        <p:spPr>
          <a:xfrm>
            <a:off x="3341926" y="356225"/>
            <a:ext cx="14100000" cy="1470000"/>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lang="en-US">
                <a:solidFill>
                  <a:schemeClr val="dk1"/>
                </a:solidFill>
                <a:latin typeface="Bricolage Grotesque"/>
                <a:ea typeface="Bricolage Grotesque"/>
                <a:cs typeface="Bricolage Grotesque"/>
                <a:sym typeface="Bricolage Grotesque"/>
              </a:rPr>
              <a:t>Alfabetizzazione informatica - Identificare e interagire con le informazioni</a:t>
            </a:r>
            <a:endParaRPr/>
          </a:p>
        </p:txBody>
      </p:sp>
      <p:sp>
        <p:nvSpPr>
          <p:cNvPr id="226" name="Google Shape;226;p28"/>
          <p:cNvSpPr txBox="1"/>
          <p:nvPr>
            <p:ph idx="1" type="subTitle"/>
          </p:nvPr>
        </p:nvSpPr>
        <p:spPr>
          <a:xfrm>
            <a:off x="3639670" y="3048822"/>
            <a:ext cx="11905129" cy="1832950"/>
          </a:xfrm>
          <a:prstGeom prst="rect">
            <a:avLst/>
          </a:prstGeom>
          <a:noFill/>
          <a:ln>
            <a:noFill/>
          </a:ln>
        </p:spPr>
        <p:txBody>
          <a:bodyPr anchorCtr="0" anchor="t" bIns="45700" lIns="91425" spcFirstLastPara="1" rIns="91425" wrap="square" tIns="45700">
            <a:noAutofit/>
          </a:bodyPr>
          <a:lstStyle/>
          <a:p>
            <a:pPr indent="-254000" lvl="0" marL="482600" rtl="0" algn="l">
              <a:lnSpc>
                <a:spcPct val="100000"/>
              </a:lnSpc>
              <a:spcBef>
                <a:spcPts val="640"/>
              </a:spcBef>
              <a:spcAft>
                <a:spcPts val="0"/>
              </a:spcAft>
              <a:buSzPts val="3200"/>
              <a:buFont typeface="Noto Sans Symbols"/>
              <a:buNone/>
            </a:pPr>
            <a:r>
              <a:t/>
            </a:r>
            <a:endParaRPr sz="4000">
              <a:solidFill>
                <a:schemeClr val="dk1"/>
              </a:solidFill>
              <a:latin typeface="Calibri"/>
              <a:ea typeface="Calibri"/>
              <a:cs typeface="Calibri"/>
              <a:sym typeface="Calibri"/>
            </a:endParaRPr>
          </a:p>
          <a:p>
            <a:pPr indent="0" lvl="0" marL="457200" rtl="0" algn="l">
              <a:lnSpc>
                <a:spcPct val="100000"/>
              </a:lnSpc>
              <a:spcBef>
                <a:spcPts val="640"/>
              </a:spcBef>
              <a:spcAft>
                <a:spcPts val="0"/>
              </a:spcAft>
              <a:buNone/>
            </a:pPr>
            <a:r>
              <a:rPr lang="en-US" sz="4000">
                <a:solidFill>
                  <a:schemeClr val="dk1"/>
                </a:solidFill>
                <a:latin typeface="Calibri"/>
                <a:ea typeface="Calibri"/>
                <a:cs typeface="Calibri"/>
                <a:sym typeface="Calibri"/>
              </a:rPr>
              <a:t>Nell'era digitale in cui viviamo, siamo costantemente bombardati da informazioni. Ma quante di queste sono davvero affidabili?</a:t>
            </a:r>
            <a:endParaRPr sz="4000">
              <a:solidFill>
                <a:schemeClr val="dk1"/>
              </a:solidFill>
              <a:latin typeface="Calibri"/>
              <a:ea typeface="Calibri"/>
              <a:cs typeface="Calibri"/>
              <a:sym typeface="Calibri"/>
            </a:endParaRPr>
          </a:p>
        </p:txBody>
      </p:sp>
      <p:sp>
        <p:nvSpPr>
          <p:cNvPr id="227" name="Google Shape;227;p28"/>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28" name="Google Shape;228;p28"/>
          <p:cNvGrpSpPr/>
          <p:nvPr/>
        </p:nvGrpSpPr>
        <p:grpSpPr>
          <a:xfrm>
            <a:off x="790770" y="-112458"/>
            <a:ext cx="1427175" cy="786776"/>
            <a:chOff x="0" y="-38100"/>
            <a:chExt cx="373234" cy="205757"/>
          </a:xfrm>
        </p:grpSpPr>
        <p:sp>
          <p:nvSpPr>
            <p:cNvPr id="229" name="Google Shape;229;p28"/>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0" name="Google Shape;230;p28"/>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31" name="Google Shape;231;p28"/>
          <p:cNvGrpSpPr/>
          <p:nvPr/>
        </p:nvGrpSpPr>
        <p:grpSpPr>
          <a:xfrm>
            <a:off x="0" y="-112458"/>
            <a:ext cx="315272" cy="786776"/>
            <a:chOff x="0" y="-38100"/>
            <a:chExt cx="82450" cy="205757"/>
          </a:xfrm>
        </p:grpSpPr>
        <p:sp>
          <p:nvSpPr>
            <p:cNvPr id="232" name="Google Shape;232;p28"/>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3" name="Google Shape;233;p28"/>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34" name="Google Shape;234;p28"/>
          <p:cNvGrpSpPr/>
          <p:nvPr/>
        </p:nvGrpSpPr>
        <p:grpSpPr>
          <a:xfrm>
            <a:off x="0" y="1116904"/>
            <a:ext cx="503883" cy="1931922"/>
            <a:chOff x="0" y="-38100"/>
            <a:chExt cx="131775" cy="505235"/>
          </a:xfrm>
        </p:grpSpPr>
        <p:sp>
          <p:nvSpPr>
            <p:cNvPr id="235" name="Google Shape;235;p28"/>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6" name="Google Shape;236;p28"/>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37" name="Google Shape;237;p28"/>
          <p:cNvPicPr preferRelativeResize="0"/>
          <p:nvPr/>
        </p:nvPicPr>
        <p:blipFill rotWithShape="1">
          <a:blip r:embed="rId4">
            <a:alphaModFix/>
          </a:blip>
          <a:srcRect b="0" l="0" r="0" t="0"/>
          <a:stretch/>
        </p:blipFill>
        <p:spPr>
          <a:xfrm rot="5400000">
            <a:off x="7453973" y="-547030"/>
            <a:ext cx="3380059" cy="1828800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29"/>
          <p:cNvSpPr txBox="1"/>
          <p:nvPr>
            <p:ph type="ctrTitle"/>
          </p:nvPr>
        </p:nvSpPr>
        <p:spPr>
          <a:xfrm>
            <a:off x="2693442" y="194851"/>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Attività 1: </a:t>
            </a:r>
            <a:r>
              <a:rPr b="1" lang="en-US">
                <a:latin typeface="Bricolage Grotesque"/>
                <a:ea typeface="Bricolage Grotesque"/>
                <a:cs typeface="Bricolage Grotesque"/>
                <a:sym typeface="Bricolage Grotesque"/>
              </a:rPr>
              <a:t>Verità</a:t>
            </a:r>
            <a:r>
              <a:rPr b="1" lang="en-US">
                <a:latin typeface="Bricolage Grotesque"/>
                <a:ea typeface="Bricolage Grotesque"/>
                <a:cs typeface="Bricolage Grotesque"/>
                <a:sym typeface="Bricolage Grotesque"/>
              </a:rPr>
              <a:t> o </a:t>
            </a:r>
            <a:r>
              <a:rPr b="1" lang="en-US">
                <a:latin typeface="Bricolage Grotesque"/>
                <a:ea typeface="Bricolage Grotesque"/>
                <a:cs typeface="Bricolage Grotesque"/>
                <a:sym typeface="Bricolage Grotesque"/>
              </a:rPr>
              <a:t>falsità</a:t>
            </a:r>
            <a:r>
              <a:rPr b="1" lang="en-US">
                <a:latin typeface="Bricolage Grotesque"/>
                <a:ea typeface="Bricolage Grotesque"/>
                <a:cs typeface="Bricolage Grotesque"/>
                <a:sym typeface="Bricolage Grotesque"/>
              </a:rPr>
              <a:t>?</a:t>
            </a:r>
            <a:endParaRPr b="1"/>
          </a:p>
        </p:txBody>
      </p:sp>
      <p:sp>
        <p:nvSpPr>
          <p:cNvPr id="243" name="Google Shape;243;p29"/>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44" name="Google Shape;244;p29"/>
          <p:cNvGrpSpPr/>
          <p:nvPr/>
        </p:nvGrpSpPr>
        <p:grpSpPr>
          <a:xfrm>
            <a:off x="790770" y="-112458"/>
            <a:ext cx="1427175" cy="786776"/>
            <a:chOff x="0" y="-38100"/>
            <a:chExt cx="373234" cy="205757"/>
          </a:xfrm>
        </p:grpSpPr>
        <p:sp>
          <p:nvSpPr>
            <p:cNvPr id="245" name="Google Shape;245;p29"/>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6" name="Google Shape;246;p29"/>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47" name="Google Shape;247;p29"/>
          <p:cNvGrpSpPr/>
          <p:nvPr/>
        </p:nvGrpSpPr>
        <p:grpSpPr>
          <a:xfrm>
            <a:off x="0" y="-112458"/>
            <a:ext cx="315272" cy="786776"/>
            <a:chOff x="0" y="-38100"/>
            <a:chExt cx="82450" cy="205757"/>
          </a:xfrm>
        </p:grpSpPr>
        <p:sp>
          <p:nvSpPr>
            <p:cNvPr id="248" name="Google Shape;248;p29"/>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49" name="Google Shape;249;p29"/>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50" name="Google Shape;250;p29"/>
          <p:cNvGrpSpPr/>
          <p:nvPr/>
        </p:nvGrpSpPr>
        <p:grpSpPr>
          <a:xfrm>
            <a:off x="0" y="1116904"/>
            <a:ext cx="503883" cy="1931922"/>
            <a:chOff x="0" y="-38100"/>
            <a:chExt cx="131775" cy="505235"/>
          </a:xfrm>
        </p:grpSpPr>
        <p:sp>
          <p:nvSpPr>
            <p:cNvPr id="251" name="Google Shape;251;p29"/>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52" name="Google Shape;252;p29"/>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53" name="Google Shape;253;p29"/>
          <p:cNvPicPr preferRelativeResize="0"/>
          <p:nvPr/>
        </p:nvPicPr>
        <p:blipFill rotWithShape="1">
          <a:blip r:embed="rId4">
            <a:alphaModFix/>
          </a:blip>
          <a:srcRect b="0" l="0" r="0" t="0"/>
          <a:stretch/>
        </p:blipFill>
        <p:spPr>
          <a:xfrm>
            <a:off x="790770" y="3981034"/>
            <a:ext cx="4972332" cy="2796877"/>
          </a:xfrm>
          <a:prstGeom prst="rect">
            <a:avLst/>
          </a:prstGeom>
          <a:noFill/>
          <a:ln>
            <a:noFill/>
          </a:ln>
        </p:spPr>
      </p:pic>
      <p:sp>
        <p:nvSpPr>
          <p:cNvPr id="254" name="Google Shape;254;p29"/>
          <p:cNvSpPr/>
          <p:nvPr/>
        </p:nvSpPr>
        <p:spPr>
          <a:xfrm>
            <a:off x="7391400" y="2271250"/>
            <a:ext cx="9626600" cy="594008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chemeClr val="dk1"/>
                </a:solidFill>
                <a:latin typeface="Calibri"/>
                <a:ea typeface="Calibri"/>
                <a:cs typeface="Calibri"/>
                <a:sym typeface="Calibri"/>
              </a:rPr>
              <a:t>Obiettivo: sensibilizzare i partecipanti su quanto sia facile credere alle informazioni errate e introdurre le competenze chiave dell'alfabetizzazione informativa in un formato personalizzato.</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800"/>
              <a:buFont typeface="Arial"/>
              <a:buNone/>
            </a:pPr>
            <a:r>
              <a:t/>
            </a:r>
            <a:endParaRPr b="0" i="0" sz="3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rgbClr val="000000"/>
                </a:solidFill>
                <a:latin typeface="Calibri"/>
                <a:ea typeface="Calibri"/>
                <a:cs typeface="Calibri"/>
                <a:sym typeface="Calibri"/>
              </a:rPr>
              <a:t>Per ogni titolo o post, i partecipanti votano se si tratta di "Verità" o "Falsità".</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800"/>
              <a:buFont typeface="Arial"/>
              <a:buNone/>
            </a:pPr>
            <a:r>
              <a:t/>
            </a:r>
            <a:endParaRPr b="0" i="0" sz="38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800"/>
              <a:buFont typeface="Arial"/>
              <a:buNone/>
            </a:pPr>
            <a:r>
              <a:rPr b="0" i="0" lang="en-US" sz="3800" u="none" cap="none" strike="noStrike">
                <a:solidFill>
                  <a:srgbClr val="000000"/>
                </a:solidFill>
                <a:latin typeface="Calibri"/>
                <a:ea typeface="Calibri"/>
                <a:cs typeface="Calibri"/>
                <a:sym typeface="Calibri"/>
              </a:rPr>
              <a:t>Dopo aver completato il quiz interattivo, i partecipanti ricevono un feedback con il loro punteggio.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30"/>
          <p:cNvSpPr txBox="1"/>
          <p:nvPr>
            <p:ph type="ctrTitle"/>
          </p:nvPr>
        </p:nvSpPr>
        <p:spPr>
          <a:xfrm>
            <a:off x="2693442" y="194851"/>
            <a:ext cx="14748395" cy="1470025"/>
          </a:xfrm>
          <a:prstGeom prst="rect">
            <a:avLst/>
          </a:prstGeom>
          <a:noFill/>
          <a:ln>
            <a:noFill/>
          </a:ln>
        </p:spPr>
        <p:txBody>
          <a:bodyPr anchorCtr="0" anchor="ctr" bIns="45700" lIns="91425" spcFirstLastPara="1" rIns="91425" wrap="square" tIns="45700">
            <a:normAutofit/>
          </a:bodyPr>
          <a:lstStyle/>
          <a:p>
            <a:pPr indent="0" lvl="0" marL="0" rtl="0" algn="ctr">
              <a:lnSpc>
                <a:spcPct val="100000"/>
              </a:lnSpc>
              <a:spcBef>
                <a:spcPts val="0"/>
              </a:spcBef>
              <a:spcAft>
                <a:spcPts val="0"/>
              </a:spcAft>
              <a:buClr>
                <a:schemeClr val="dk1"/>
              </a:buClr>
              <a:buSzPts val="1800"/>
              <a:buNone/>
            </a:pPr>
            <a:r>
              <a:rPr b="1" lang="en-US">
                <a:latin typeface="Bricolage Grotesque"/>
                <a:ea typeface="Bricolage Grotesque"/>
                <a:cs typeface="Bricolage Grotesque"/>
                <a:sym typeface="Bricolage Grotesque"/>
              </a:rPr>
              <a:t>Attività 1: Verità o falsità?</a:t>
            </a:r>
            <a:endParaRPr b="1"/>
          </a:p>
        </p:txBody>
      </p:sp>
      <p:sp>
        <p:nvSpPr>
          <p:cNvPr id="260" name="Google Shape;260;p30"/>
          <p:cNvSpPr txBox="1"/>
          <p:nvPr>
            <p:ph idx="1" type="subTitle"/>
          </p:nvPr>
        </p:nvSpPr>
        <p:spPr>
          <a:xfrm>
            <a:off x="5780741" y="2556254"/>
            <a:ext cx="11901650" cy="5356832"/>
          </a:xfrm>
          <a:prstGeom prst="rect">
            <a:avLst/>
          </a:prstGeom>
          <a:noFill/>
          <a:ln>
            <a:noFill/>
          </a:ln>
        </p:spPr>
        <p:txBody>
          <a:bodyPr anchorCtr="0" anchor="t" bIns="45700" lIns="91425" spcFirstLastPara="1" rIns="91425" wrap="square" tIns="45700">
            <a:normAutofit fontScale="85000" lnSpcReduction="10000"/>
          </a:bodyPr>
          <a:lstStyle/>
          <a:p>
            <a:pPr indent="-431800" lvl="0" marL="457200" rtl="0" algn="ctr">
              <a:lnSpc>
                <a:spcPct val="100000"/>
              </a:lnSpc>
              <a:spcBef>
                <a:spcPts val="640"/>
              </a:spcBef>
              <a:spcAft>
                <a:spcPts val="0"/>
              </a:spcAft>
              <a:buClr>
                <a:srgbClr val="888888"/>
              </a:buClr>
              <a:buSzPct val="117647"/>
              <a:buNone/>
            </a:pPr>
            <a:r>
              <a:rPr lang="en-US">
                <a:solidFill>
                  <a:schemeClr val="dk1"/>
                </a:solidFill>
              </a:rPr>
              <a:t>"La NASA conferma che nel novembre 2025 la Terra vivrà 6 giorni di oscurità totale!"</a:t>
            </a:r>
            <a:endParaRPr/>
          </a:p>
          <a:p>
            <a:pPr indent="-431800" lvl="0" marL="457200" rtl="0" algn="ctr">
              <a:lnSpc>
                <a:spcPct val="100000"/>
              </a:lnSpc>
              <a:spcBef>
                <a:spcPts val="640"/>
              </a:spcBef>
              <a:spcAft>
                <a:spcPts val="0"/>
              </a:spcAft>
              <a:buClr>
                <a:srgbClr val="888888"/>
              </a:buClr>
              <a:buSzPct val="117647"/>
              <a:buNone/>
            </a:pPr>
            <a:r>
              <a:t/>
            </a:r>
            <a:endParaRPr>
              <a:solidFill>
                <a:schemeClr val="dk1"/>
              </a:solidFill>
            </a:endParaRPr>
          </a:p>
          <a:p>
            <a:pPr indent="-431800" lvl="0" marL="457200" rtl="0" algn="ctr">
              <a:lnSpc>
                <a:spcPct val="100000"/>
              </a:lnSpc>
              <a:spcBef>
                <a:spcPts val="640"/>
              </a:spcBef>
              <a:spcAft>
                <a:spcPts val="0"/>
              </a:spcAft>
              <a:buClr>
                <a:srgbClr val="888888"/>
              </a:buClr>
              <a:buSzPct val="117647"/>
              <a:buNone/>
            </a:pPr>
            <a:r>
              <a:rPr lang="en-US">
                <a:solidFill>
                  <a:schemeClr val="dk1"/>
                </a:solidFill>
              </a:rPr>
              <a:t>"Bere acqua e limone cura il cancro, affermano gli scienziati."</a:t>
            </a:r>
            <a:endParaRPr/>
          </a:p>
          <a:p>
            <a:pPr indent="-431800" lvl="0" marL="457200" rtl="0" algn="ctr">
              <a:lnSpc>
                <a:spcPct val="100000"/>
              </a:lnSpc>
              <a:spcBef>
                <a:spcPts val="640"/>
              </a:spcBef>
              <a:spcAft>
                <a:spcPts val="0"/>
              </a:spcAft>
              <a:buClr>
                <a:srgbClr val="888888"/>
              </a:buClr>
              <a:buSzPct val="117647"/>
              <a:buNone/>
            </a:pPr>
            <a:r>
              <a:t/>
            </a:r>
            <a:endParaRPr>
              <a:solidFill>
                <a:schemeClr val="dk1"/>
              </a:solidFill>
            </a:endParaRPr>
          </a:p>
          <a:p>
            <a:pPr indent="-431800" lvl="0" marL="457200" rtl="0" algn="ctr">
              <a:lnSpc>
                <a:spcPct val="100000"/>
              </a:lnSpc>
              <a:spcBef>
                <a:spcPts val="640"/>
              </a:spcBef>
              <a:spcAft>
                <a:spcPts val="0"/>
              </a:spcAft>
              <a:buClr>
                <a:srgbClr val="888888"/>
              </a:buClr>
              <a:buSzPct val="117647"/>
              <a:buNone/>
            </a:pPr>
            <a:r>
              <a:rPr lang="en-US">
                <a:solidFill>
                  <a:schemeClr val="dk1"/>
                </a:solidFill>
              </a:rPr>
              <a:t>"L'ONU dichiara che l'accesso a Internet è un diritto umano fondamentale."</a:t>
            </a:r>
            <a:endParaRPr/>
          </a:p>
          <a:p>
            <a:pPr indent="-431800" lvl="0" marL="457200" rtl="0" algn="ctr">
              <a:lnSpc>
                <a:spcPct val="100000"/>
              </a:lnSpc>
              <a:spcBef>
                <a:spcPts val="640"/>
              </a:spcBef>
              <a:spcAft>
                <a:spcPts val="0"/>
              </a:spcAft>
              <a:buClr>
                <a:srgbClr val="888888"/>
              </a:buClr>
              <a:buSzPct val="117647"/>
              <a:buNone/>
            </a:pPr>
            <a:r>
              <a:t/>
            </a:r>
            <a:endParaRPr>
              <a:solidFill>
                <a:schemeClr val="dk1"/>
              </a:solidFill>
            </a:endParaRPr>
          </a:p>
          <a:p>
            <a:pPr indent="-431800" lvl="0" marL="457200" rtl="0" algn="ctr">
              <a:lnSpc>
                <a:spcPct val="100000"/>
              </a:lnSpc>
              <a:spcBef>
                <a:spcPts val="640"/>
              </a:spcBef>
              <a:spcAft>
                <a:spcPts val="0"/>
              </a:spcAft>
              <a:buClr>
                <a:srgbClr val="888888"/>
              </a:buClr>
              <a:buSzPct val="117647"/>
              <a:buNone/>
            </a:pPr>
            <a:r>
              <a:rPr lang="en-US">
                <a:solidFill>
                  <a:schemeClr val="dk1"/>
                </a:solidFill>
              </a:rPr>
              <a:t>"TROVATO UN ERRORE: ottieni 10.000 V-Bucks gratuiti cliccando su questo link e verificando il tuo account!"</a:t>
            </a:r>
            <a:endParaRPr/>
          </a:p>
          <a:p>
            <a:pPr indent="-431800" lvl="0" marL="457200" rtl="0" algn="ctr">
              <a:lnSpc>
                <a:spcPct val="100000"/>
              </a:lnSpc>
              <a:spcBef>
                <a:spcPts val="640"/>
              </a:spcBef>
              <a:spcAft>
                <a:spcPts val="0"/>
              </a:spcAft>
              <a:buClr>
                <a:srgbClr val="888888"/>
              </a:buClr>
              <a:buSzPct val="117647"/>
              <a:buNone/>
            </a:pPr>
            <a:r>
              <a:rPr lang="en-US">
                <a:solidFill>
                  <a:schemeClr val="dk1"/>
                </a:solidFill>
              </a:rPr>
              <a:t>"Metti il dentifricio sullo schermo del tuo telefono per riparare immediatamente le crepe!"</a:t>
            </a:r>
            <a:endParaRPr/>
          </a:p>
          <a:p>
            <a:pPr indent="-431800" lvl="0" marL="457200" rtl="0" algn="ctr">
              <a:lnSpc>
                <a:spcPct val="100000"/>
              </a:lnSpc>
              <a:spcBef>
                <a:spcPts val="640"/>
              </a:spcBef>
              <a:spcAft>
                <a:spcPts val="0"/>
              </a:spcAft>
              <a:buClr>
                <a:srgbClr val="888888"/>
              </a:buClr>
              <a:buSzPct val="117647"/>
              <a:buNone/>
            </a:pPr>
            <a:r>
              <a:t/>
            </a:r>
            <a:endParaRPr>
              <a:solidFill>
                <a:schemeClr val="dk1"/>
              </a:solidFill>
            </a:endParaRPr>
          </a:p>
          <a:p>
            <a:pPr indent="-431800" lvl="0" marL="457200" rtl="0" algn="ctr">
              <a:lnSpc>
                <a:spcPct val="100000"/>
              </a:lnSpc>
              <a:spcBef>
                <a:spcPts val="640"/>
              </a:spcBef>
              <a:spcAft>
                <a:spcPts val="0"/>
              </a:spcAft>
              <a:buClr>
                <a:srgbClr val="888888"/>
              </a:buClr>
              <a:buSzPct val="117647"/>
              <a:buNone/>
            </a:pPr>
            <a:r>
              <a:rPr lang="en-US">
                <a:solidFill>
                  <a:schemeClr val="dk1"/>
                </a:solidFill>
              </a:rPr>
              <a:t>"Se non condividi questo post con 10 amici, il tuo account verrà cancellato domani!"</a:t>
            </a:r>
            <a:endParaRPr/>
          </a:p>
        </p:txBody>
      </p:sp>
      <p:sp>
        <p:nvSpPr>
          <p:cNvPr id="261" name="Google Shape;261;p30"/>
          <p:cNvSpPr/>
          <p:nvPr/>
        </p:nvSpPr>
        <p:spPr>
          <a:xfrm>
            <a:off x="411452" y="654300"/>
            <a:ext cx="2930478" cy="1171943"/>
          </a:xfrm>
          <a:custGeom>
            <a:rect b="b" l="l" r="r" t="t"/>
            <a:pathLst>
              <a:path extrusionOk="0" h="1171943" w="2930478">
                <a:moveTo>
                  <a:pt x="0" y="0"/>
                </a:moveTo>
                <a:lnTo>
                  <a:pt x="2930478" y="0"/>
                </a:lnTo>
                <a:lnTo>
                  <a:pt x="2930478" y="1171943"/>
                </a:lnTo>
                <a:lnTo>
                  <a:pt x="0" y="1171943"/>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nvGrpSpPr>
          <p:cNvPr id="262" name="Google Shape;262;p30"/>
          <p:cNvGrpSpPr/>
          <p:nvPr/>
        </p:nvGrpSpPr>
        <p:grpSpPr>
          <a:xfrm>
            <a:off x="790770" y="-112458"/>
            <a:ext cx="1427175" cy="786776"/>
            <a:chOff x="0" y="-38100"/>
            <a:chExt cx="373234" cy="205757"/>
          </a:xfrm>
        </p:grpSpPr>
        <p:sp>
          <p:nvSpPr>
            <p:cNvPr id="263" name="Google Shape;263;p30"/>
            <p:cNvSpPr/>
            <p:nvPr/>
          </p:nvSpPr>
          <p:spPr>
            <a:xfrm>
              <a:off x="0" y="0"/>
              <a:ext cx="373234" cy="167657"/>
            </a:xfrm>
            <a:custGeom>
              <a:rect b="b" l="l" r="r" t="t"/>
              <a:pathLst>
                <a:path extrusionOk="0" h="167657" w="373234">
                  <a:moveTo>
                    <a:pt x="0" y="0"/>
                  </a:moveTo>
                  <a:lnTo>
                    <a:pt x="373234" y="0"/>
                  </a:lnTo>
                  <a:lnTo>
                    <a:pt x="373234" y="167657"/>
                  </a:lnTo>
                  <a:lnTo>
                    <a:pt x="0" y="167657"/>
                  </a:lnTo>
                  <a:close/>
                </a:path>
              </a:pathLst>
            </a:custGeom>
            <a:solidFill>
              <a:srgbClr val="73CEE2">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4" name="Google Shape;264;p30"/>
            <p:cNvSpPr txBox="1"/>
            <p:nvPr/>
          </p:nvSpPr>
          <p:spPr>
            <a:xfrm>
              <a:off x="0" y="-38100"/>
              <a:ext cx="373234"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65" name="Google Shape;265;p30"/>
          <p:cNvGrpSpPr/>
          <p:nvPr/>
        </p:nvGrpSpPr>
        <p:grpSpPr>
          <a:xfrm>
            <a:off x="0" y="-112458"/>
            <a:ext cx="315272" cy="786776"/>
            <a:chOff x="0" y="-38100"/>
            <a:chExt cx="82450" cy="205757"/>
          </a:xfrm>
        </p:grpSpPr>
        <p:sp>
          <p:nvSpPr>
            <p:cNvPr id="266" name="Google Shape;266;p30"/>
            <p:cNvSpPr/>
            <p:nvPr/>
          </p:nvSpPr>
          <p:spPr>
            <a:xfrm>
              <a:off x="0" y="0"/>
              <a:ext cx="82450" cy="167657"/>
            </a:xfrm>
            <a:custGeom>
              <a:rect b="b" l="l" r="r" t="t"/>
              <a:pathLst>
                <a:path extrusionOk="0" h="167657" w="82450">
                  <a:moveTo>
                    <a:pt x="0" y="0"/>
                  </a:moveTo>
                  <a:lnTo>
                    <a:pt x="82450" y="0"/>
                  </a:lnTo>
                  <a:lnTo>
                    <a:pt x="82450" y="167657"/>
                  </a:lnTo>
                  <a:lnTo>
                    <a:pt x="0" y="167657"/>
                  </a:lnTo>
                  <a:close/>
                </a:path>
              </a:pathLst>
            </a:custGeom>
            <a:solidFill>
              <a:srgbClr val="A3D063">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7" name="Google Shape;267;p30"/>
            <p:cNvSpPr txBox="1"/>
            <p:nvPr/>
          </p:nvSpPr>
          <p:spPr>
            <a:xfrm>
              <a:off x="0" y="-38100"/>
              <a:ext cx="82450" cy="205757"/>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grpSp>
        <p:nvGrpSpPr>
          <p:cNvPr id="268" name="Google Shape;268;p30"/>
          <p:cNvGrpSpPr/>
          <p:nvPr/>
        </p:nvGrpSpPr>
        <p:grpSpPr>
          <a:xfrm>
            <a:off x="0" y="1116904"/>
            <a:ext cx="503883" cy="1931922"/>
            <a:chOff x="0" y="-38100"/>
            <a:chExt cx="131775" cy="505235"/>
          </a:xfrm>
        </p:grpSpPr>
        <p:sp>
          <p:nvSpPr>
            <p:cNvPr id="269" name="Google Shape;269;p30"/>
            <p:cNvSpPr/>
            <p:nvPr/>
          </p:nvSpPr>
          <p:spPr>
            <a:xfrm>
              <a:off x="0" y="0"/>
              <a:ext cx="131775" cy="467135"/>
            </a:xfrm>
            <a:custGeom>
              <a:rect b="b" l="l" r="r" t="t"/>
              <a:pathLst>
                <a:path extrusionOk="0" h="467135" w="131775">
                  <a:moveTo>
                    <a:pt x="0" y="0"/>
                  </a:moveTo>
                  <a:lnTo>
                    <a:pt x="131775" y="0"/>
                  </a:lnTo>
                  <a:lnTo>
                    <a:pt x="131775" y="467135"/>
                  </a:lnTo>
                  <a:lnTo>
                    <a:pt x="0" y="467135"/>
                  </a:lnTo>
                  <a:close/>
                </a:path>
              </a:pathLst>
            </a:custGeom>
            <a:solidFill>
              <a:srgbClr val="FFDE00">
                <a:alpha val="45882"/>
              </a:srgbClr>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70" name="Google Shape;270;p30"/>
            <p:cNvSpPr txBox="1"/>
            <p:nvPr/>
          </p:nvSpPr>
          <p:spPr>
            <a:xfrm>
              <a:off x="0" y="-38100"/>
              <a:ext cx="131775" cy="505234"/>
            </a:xfrm>
            <a:prstGeom prst="rect">
              <a:avLst/>
            </a:prstGeom>
            <a:noFill/>
            <a:ln>
              <a:noFill/>
            </a:ln>
          </p:spPr>
          <p:txBody>
            <a:bodyPr anchorCtr="0" anchor="ctr" bIns="42325" lIns="42325" spcFirstLastPara="1" rIns="42325" wrap="square" tIns="42325">
              <a:noAutofit/>
            </a:bodyPr>
            <a:lstStyle/>
            <a:p>
              <a:pPr indent="0" lvl="0" marL="0" marR="0" rtl="0" algn="ctr">
                <a:lnSpc>
                  <a:spcPct val="123111"/>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pic>
        <p:nvPicPr>
          <p:cNvPr id="271" name="Google Shape;271;p30"/>
          <p:cNvPicPr preferRelativeResize="0"/>
          <p:nvPr/>
        </p:nvPicPr>
        <p:blipFill rotWithShape="1">
          <a:blip r:embed="rId4">
            <a:alphaModFix/>
          </a:blip>
          <a:srcRect b="0" l="0" r="0" t="0"/>
          <a:stretch/>
        </p:blipFill>
        <p:spPr>
          <a:xfrm>
            <a:off x="207276" y="5683735"/>
            <a:ext cx="4972332" cy="279687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2006-08-16T00:00:00.0000000Z</dcterms:created>
  <dc:creator>Kyriakos Demetriou;Christiana Karousiou</dc:creator>
</cp:coreProperties>
</file>